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257" r:id="rId3"/>
    <p:sldId id="258" r:id="rId4"/>
    <p:sldId id="259" r:id="rId5"/>
    <p:sldId id="260" r:id="rId6"/>
    <p:sldId id="261" r:id="rId7"/>
    <p:sldId id="264" r:id="rId8"/>
    <p:sldId id="262" r:id="rId9"/>
    <p:sldId id="263" r:id="rId10"/>
    <p:sldId id="266" r:id="rId11"/>
    <p:sldId id="267" r:id="rId12"/>
    <p:sldId id="270" r:id="rId13"/>
    <p:sldId id="271" r:id="rId14"/>
    <p:sldId id="268" r:id="rId15"/>
    <p:sldId id="269" r:id="rId16"/>
    <p:sldId id="272" r:id="rId17"/>
    <p:sldId id="273"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8" autoAdjust="0"/>
    <p:restoredTop sz="94660"/>
  </p:normalViewPr>
  <p:slideViewPr>
    <p:cSldViewPr>
      <p:cViewPr varScale="1">
        <p:scale>
          <a:sx n="69" d="100"/>
          <a:sy n="69" d="100"/>
        </p:scale>
        <p:origin x="1428"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BF54143-69BA-408D-A24A-D7C4D65238EF}" type="datetimeFigureOut">
              <a:rPr lang="en-US"/>
              <a:pPr>
                <a:defRPr/>
              </a:pPr>
              <a:t>2/18/2020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86A84B7-905B-45E4-BDA1-C91FF7D6D2BF}" type="slidenum">
              <a:rPr lang="en-US"/>
              <a:pPr>
                <a:defRPr/>
              </a:pPr>
              <a:t>‹#›</a:t>
            </a:fld>
            <a:endParaRPr lang="en-US"/>
          </a:p>
        </p:txBody>
      </p:sp>
    </p:spTree>
    <p:extLst>
      <p:ext uri="{BB962C8B-B14F-4D97-AF65-F5344CB8AC3E}">
        <p14:creationId xmlns:p14="http://schemas.microsoft.com/office/powerpoint/2010/main" val="1421794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85D7C46-8D9F-450E-952F-B71FC3B98F77}" type="datetimeFigureOut">
              <a:rPr lang="en-US"/>
              <a:pPr>
                <a:defRPr/>
              </a:pPr>
              <a:t>2/18/2020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C04D6C8-3F65-495D-92B9-63A9AE92BDF8}" type="slidenum">
              <a:rPr lang="en-US"/>
              <a:pPr>
                <a:defRPr/>
              </a:pPr>
              <a:t>‹#›</a:t>
            </a:fld>
            <a:endParaRPr lang="en-US"/>
          </a:p>
        </p:txBody>
      </p:sp>
    </p:spTree>
    <p:extLst>
      <p:ext uri="{BB962C8B-B14F-4D97-AF65-F5344CB8AC3E}">
        <p14:creationId xmlns:p14="http://schemas.microsoft.com/office/powerpoint/2010/main" val="2139457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Just like your grid maps that you created of your room at home, lines on globes and maps provide information that can help you easily locate places on the earth too. </a:t>
            </a:r>
          </a:p>
          <a:p>
            <a:pPr eaLnBrk="1" hangingPunct="1">
              <a:spcBef>
                <a:spcPct val="0"/>
              </a:spcBef>
            </a:pP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D5EF57-FB4A-43AE-A2AE-40760894AB9E}" type="slidenum">
              <a:rPr lang="en-US" smtClean="0"/>
              <a:pPr/>
              <a:t>2</a:t>
            </a:fld>
            <a:endParaRPr lang="en-US" smtClean="0"/>
          </a:p>
        </p:txBody>
      </p:sp>
    </p:spTree>
    <p:extLst>
      <p:ext uri="{BB962C8B-B14F-4D97-AF65-F5344CB8AC3E}">
        <p14:creationId xmlns:p14="http://schemas.microsoft.com/office/powerpoint/2010/main" val="3741542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grid system formed by lines of latitude and longitude makes it easy to find the absolute location of any place in the world.</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D9A36D-7856-4ECD-8849-484DE8810685}" type="slidenum">
              <a:rPr lang="en-US" smtClean="0"/>
              <a:pPr/>
              <a:t>5</a:t>
            </a:fld>
            <a:endParaRPr lang="en-US" smtClean="0"/>
          </a:p>
        </p:txBody>
      </p:sp>
    </p:spTree>
    <p:extLst>
      <p:ext uri="{BB962C8B-B14F-4D97-AF65-F5344CB8AC3E}">
        <p14:creationId xmlns:p14="http://schemas.microsoft.com/office/powerpoint/2010/main" val="1535066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smtClean="0"/>
              <a:t>Click to edit Master title style</a:t>
            </a:r>
            <a:endParaRPr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pPr>
              <a:defRPr/>
            </a:pPr>
            <a:fld id="{8B66EE43-CD2B-4BB0-B353-BDE8E3373643}" type="datetimeFigureOut">
              <a:rPr lang="en-US"/>
              <a:pPr>
                <a:defRPr/>
              </a:pPr>
              <a:t>2/18/2020</a:t>
            </a:fld>
            <a:endParaRPr lang="en-US"/>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017C73CB-B297-4B13-85B7-C812467BDC90}" type="slidenum">
              <a:rPr lang="en-US"/>
              <a:pPr>
                <a:defRPr/>
              </a:pPr>
              <a:t>‹#›</a:t>
            </a:fld>
            <a:endParaRPr lang="en-US"/>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fld id="{CDF651C8-7DC1-47E1-96D3-6794D3A64459}" type="datetimeFigureOut">
              <a:rPr lang="en-US"/>
              <a:pPr>
                <a:defRPr/>
              </a:pPr>
              <a:t>2/18/2020</a:t>
            </a:fld>
            <a:endParaRPr lang="en-US"/>
          </a:p>
        </p:txBody>
      </p:sp>
      <p:sp>
        <p:nvSpPr>
          <p:cNvPr id="6" name="Slide Number Placeholder 22"/>
          <p:cNvSpPr>
            <a:spLocks noGrp="1"/>
          </p:cNvSpPr>
          <p:nvPr>
            <p:ph type="sldNum" sz="quarter" idx="12"/>
          </p:nvPr>
        </p:nvSpPr>
        <p:spPr/>
        <p:txBody>
          <a:bodyPr/>
          <a:lstStyle>
            <a:lvl1pPr>
              <a:defRPr/>
            </a:lvl1pPr>
          </a:lstStyle>
          <a:p>
            <a:pPr>
              <a:defRPr/>
            </a:pPr>
            <a:fld id="{9C36F1AA-D6C2-4EBB-AD4A-89FDE00DF99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fld id="{294030DF-E5D4-4EC9-AA45-30CA7065808D}" type="datetimeFigureOut">
              <a:rPr lang="en-US"/>
              <a:pPr>
                <a:defRPr/>
              </a:pPr>
              <a:t>2/18/2020</a:t>
            </a:fld>
            <a:endParaRPr lang="en-US"/>
          </a:p>
        </p:txBody>
      </p:sp>
      <p:sp>
        <p:nvSpPr>
          <p:cNvPr id="6" name="Slide Number Placeholder 22"/>
          <p:cNvSpPr>
            <a:spLocks noGrp="1"/>
          </p:cNvSpPr>
          <p:nvPr>
            <p:ph type="sldNum" sz="quarter" idx="12"/>
          </p:nvPr>
        </p:nvSpPr>
        <p:spPr/>
        <p:txBody>
          <a:bodyPr/>
          <a:lstStyle>
            <a:lvl1pPr>
              <a:defRPr/>
            </a:lvl1pPr>
          </a:lstStyle>
          <a:p>
            <a:pPr>
              <a:defRPr/>
            </a:pPr>
            <a:fld id="{7EF852FB-AB28-4172-B29D-CF8A29E6ADE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extLst/>
          </a:lstStyle>
          <a:p>
            <a:pPr>
              <a:defRPr/>
            </a:pPr>
            <a:fld id="{DA2E7454-9C1A-4F67-92B0-763B236300A2}" type="datetimeFigureOut">
              <a:rPr lang="en-US"/>
              <a:pPr>
                <a:defRPr/>
              </a:pPr>
              <a:t>2/18/2020</a:t>
            </a:fld>
            <a:endParaRPr lang="en-US"/>
          </a:p>
        </p:txBody>
      </p:sp>
      <p:sp>
        <p:nvSpPr>
          <p:cNvPr id="6" name="Footer Placeholder 4"/>
          <p:cNvSpPr>
            <a:spLocks noGrp="1"/>
          </p:cNvSpPr>
          <p:nvPr>
            <p:ph type="ftr" sz="quarter" idx="11"/>
          </p:nvPr>
        </p:nvSpPr>
        <p:spPr/>
        <p:txBody>
          <a:bodyPr/>
          <a:lstStyle>
            <a:lvl1pPr>
              <a:defRPr/>
            </a:lvl1pPr>
            <a:extLst/>
          </a:lstStyle>
          <a:p>
            <a:pPr>
              <a:defRPr/>
            </a:pPr>
            <a:endParaRPr lang="en-US"/>
          </a:p>
        </p:txBody>
      </p:sp>
      <p:sp>
        <p:nvSpPr>
          <p:cNvPr id="7" name="Slide Number Placeholder 5"/>
          <p:cNvSpPr>
            <a:spLocks noGrp="1"/>
          </p:cNvSpPr>
          <p:nvPr>
            <p:ph type="sldNum" sz="quarter" idx="12"/>
          </p:nvPr>
        </p:nvSpPr>
        <p:spPr/>
        <p:txBody>
          <a:bodyPr/>
          <a:lstStyle>
            <a:lvl1pPr>
              <a:defRPr/>
            </a:lvl1pPr>
            <a:extLst/>
          </a:lstStyle>
          <a:p>
            <a:pPr>
              <a:defRPr/>
            </a:pPr>
            <a:fld id="{E2371128-D8EB-4800-9EDA-6D78D2D0FA8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6"/>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smtClean="0"/>
              <a:t>Click to edit Master title style</a:t>
            </a:r>
            <a:endParaRPr lang="en-US"/>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fld id="{4541FD46-76AB-4AEF-AA79-2B6D63A8A576}" type="datetimeFigureOut">
              <a:rPr lang="en-US"/>
              <a:pPr>
                <a:defRPr/>
              </a:pPr>
              <a:t>2/18/2020</a:t>
            </a:fld>
            <a:endParaRPr lang="en-US"/>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F809C97A-AD02-4877-B608-E6CF4BD666F1}" type="slidenum">
              <a:rPr lang="en-US"/>
              <a:pPr>
                <a:defRPr/>
              </a:pPr>
              <a:t>‹#›</a:t>
            </a:fld>
            <a:endParaRPr lang="en-US"/>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9"/>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extLst/>
          </a:lstStyle>
          <a:p>
            <a:pPr>
              <a:defRPr/>
            </a:pPr>
            <a:fld id="{65E403B2-9388-49BA-82FE-B25F7E234C52}" type="datetimeFigureOut">
              <a:rPr lang="en-US"/>
              <a:pPr>
                <a:defRPr/>
              </a:pPr>
              <a:t>2/18/2020</a:t>
            </a:fld>
            <a:endParaRPr lang="en-US"/>
          </a:p>
        </p:txBody>
      </p:sp>
      <p:sp>
        <p:nvSpPr>
          <p:cNvPr id="7" name="Footer Placeholder 5"/>
          <p:cNvSpPr>
            <a:spLocks noGrp="1"/>
          </p:cNvSpPr>
          <p:nvPr>
            <p:ph type="ftr" sz="quarter" idx="11"/>
          </p:nvPr>
        </p:nvSpPr>
        <p:spPr/>
        <p:txBody>
          <a:bodyPr/>
          <a:lstStyle>
            <a:lvl1pPr>
              <a:defRPr/>
            </a:lvl1pPr>
            <a:extLst/>
          </a:lstStyle>
          <a:p>
            <a:pPr>
              <a:defRPr/>
            </a:pPr>
            <a:endParaRPr lang="en-US"/>
          </a:p>
        </p:txBody>
      </p:sp>
      <p:sp>
        <p:nvSpPr>
          <p:cNvPr id="8" name="Slide Number Placeholder 6"/>
          <p:cNvSpPr>
            <a:spLocks noGrp="1"/>
          </p:cNvSpPr>
          <p:nvPr>
            <p:ph type="sldNum" sz="quarter" idx="12"/>
          </p:nvPr>
        </p:nvSpPr>
        <p:spPr>
          <a:xfrm>
            <a:off x="8640763" y="6515100"/>
            <a:ext cx="465137" cy="273050"/>
          </a:xfrm>
        </p:spPr>
        <p:txBody>
          <a:bodyPr/>
          <a:lstStyle>
            <a:lvl1pPr>
              <a:defRPr/>
            </a:lvl1pPr>
            <a:extLst/>
          </a:lstStyle>
          <a:p>
            <a:pPr>
              <a:defRPr/>
            </a:pPr>
            <a:fld id="{A95E1C2A-D483-41F6-9E2E-763EE5A7DB1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9"/>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defRPr/>
            </a:pPr>
            <a:endParaRPr lang="en-US"/>
          </a:p>
        </p:txBody>
      </p:sp>
      <p:sp>
        <p:nvSpPr>
          <p:cNvPr id="8" name="Rectangle 10"/>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defRPr/>
            </a:pPr>
            <a:endParaRPr lang="en-US"/>
          </a:p>
        </p:txBody>
      </p:sp>
      <p:sp>
        <p:nvSpPr>
          <p:cNvPr id="2" name="Title 1"/>
          <p:cNvSpPr>
            <a:spLocks noGrp="1"/>
          </p:cNvSpPr>
          <p:nvPr>
            <p:ph type="title"/>
          </p:nvPr>
        </p:nvSpPr>
        <p:spPr>
          <a:xfrm>
            <a:off x="457200" y="251948"/>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extLst/>
          </a:lstStyle>
          <a:p>
            <a:pPr>
              <a:defRPr/>
            </a:pPr>
            <a:fld id="{22C16363-A45D-450C-90C3-0D95FA72DB4C}" type="datetimeFigureOut">
              <a:rPr lang="en-US"/>
              <a:pPr>
                <a:defRPr/>
              </a:pPr>
              <a:t>2/18/2020</a:t>
            </a:fld>
            <a:endParaRPr lang="en-US"/>
          </a:p>
        </p:txBody>
      </p:sp>
      <p:sp>
        <p:nvSpPr>
          <p:cNvPr id="10" name="Footer Placeholder 7"/>
          <p:cNvSpPr>
            <a:spLocks noGrp="1"/>
          </p:cNvSpPr>
          <p:nvPr>
            <p:ph type="ftr" sz="quarter" idx="11"/>
          </p:nvPr>
        </p:nvSpPr>
        <p:spPr/>
        <p:txBody>
          <a:bodyPr/>
          <a:lstStyle>
            <a:lvl1pPr>
              <a:defRPr/>
            </a:lvl1pPr>
            <a:extLst/>
          </a:lstStyle>
          <a:p>
            <a:pPr>
              <a:defRPr/>
            </a:pPr>
            <a:endParaRPr lang="en-US"/>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487D3EAD-B674-4B1F-87A8-A9EB2B047F7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6"/>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253218"/>
            <a:ext cx="8229600" cy="11430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extLst/>
          </a:lstStyle>
          <a:p>
            <a:pPr>
              <a:defRPr/>
            </a:pPr>
            <a:fld id="{DFCEB3F3-B547-4390-A1AA-78316FFB5D9E}" type="datetimeFigureOut">
              <a:rPr lang="en-US"/>
              <a:pPr>
                <a:defRPr/>
              </a:pPr>
              <a:t>2/18/2020</a:t>
            </a:fld>
            <a:endParaRPr lang="en-US"/>
          </a:p>
        </p:txBody>
      </p:sp>
      <p:sp>
        <p:nvSpPr>
          <p:cNvPr id="5" name="Footer Placeholder 3"/>
          <p:cNvSpPr>
            <a:spLocks noGrp="1"/>
          </p:cNvSpPr>
          <p:nvPr>
            <p:ph type="ftr" sz="quarter" idx="11"/>
          </p:nvPr>
        </p:nvSpPr>
        <p:spPr/>
        <p:txBody>
          <a:bodyPr/>
          <a:lstStyle>
            <a:lvl1pPr>
              <a:defRPr/>
            </a:lvl1pPr>
            <a:extLst/>
          </a:lstStyle>
          <a:p>
            <a:pPr>
              <a:defRPr/>
            </a:pPr>
            <a:endParaRPr lang="en-US"/>
          </a:p>
        </p:txBody>
      </p:sp>
      <p:sp>
        <p:nvSpPr>
          <p:cNvPr id="6" name="Slide Number Placeholder 4"/>
          <p:cNvSpPr>
            <a:spLocks noGrp="1"/>
          </p:cNvSpPr>
          <p:nvPr>
            <p:ph type="sldNum" sz="quarter" idx="12"/>
          </p:nvPr>
        </p:nvSpPr>
        <p:spPr/>
        <p:txBody>
          <a:bodyPr/>
          <a:lstStyle>
            <a:lvl1pPr>
              <a:defRPr/>
            </a:lvl1pPr>
            <a:extLst/>
          </a:lstStyle>
          <a:p>
            <a:pPr>
              <a:defRPr/>
            </a:pPr>
            <a:fld id="{BB0F27E7-0197-4AB4-A0C2-67AC90045A5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Date Placeholder 13"/>
          <p:cNvSpPr>
            <a:spLocks noGrp="1"/>
          </p:cNvSpPr>
          <p:nvPr>
            <p:ph type="dt" sz="half" idx="11"/>
          </p:nvPr>
        </p:nvSpPr>
        <p:spPr/>
        <p:txBody>
          <a:bodyPr/>
          <a:lstStyle>
            <a:lvl1pPr>
              <a:defRPr/>
            </a:lvl1pPr>
          </a:lstStyle>
          <a:p>
            <a:pPr>
              <a:defRPr/>
            </a:pPr>
            <a:fld id="{FC08AB59-C3A8-469A-B368-53A05855B7EC}" type="datetimeFigureOut">
              <a:rPr lang="en-US"/>
              <a:pPr>
                <a:defRPr/>
              </a:pPr>
              <a:t>2/18/2020</a:t>
            </a:fld>
            <a:endParaRPr lang="en-US"/>
          </a:p>
        </p:txBody>
      </p:sp>
      <p:sp>
        <p:nvSpPr>
          <p:cNvPr id="4" name="Slide Number Placeholder 22"/>
          <p:cNvSpPr>
            <a:spLocks noGrp="1"/>
          </p:cNvSpPr>
          <p:nvPr>
            <p:ph type="sldNum" sz="quarter" idx="12"/>
          </p:nvPr>
        </p:nvSpPr>
        <p:spPr/>
        <p:txBody>
          <a:bodyPr/>
          <a:lstStyle>
            <a:lvl1pPr>
              <a:defRPr/>
            </a:lvl1pPr>
          </a:lstStyle>
          <a:p>
            <a:pPr>
              <a:defRPr/>
            </a:pPr>
            <a:fld id="{78F6AF3E-0B0F-410E-972C-D265DF7E40B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7"/>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smtClean="0"/>
              <a:t>Click to edit Master title style</a:t>
            </a:r>
            <a:endParaRPr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fld id="{8F90D368-8B7C-428A-8001-711ED61A6860}" type="datetimeFigureOut">
              <a:rPr lang="en-US"/>
              <a:pPr>
                <a:defRPr/>
              </a:pPr>
              <a:t>2/18/2020</a:t>
            </a:fld>
            <a:endParaRPr lang="en-US"/>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4185EF52-5ED1-4D5B-89BE-BE44A2584335}" type="slidenum">
              <a:rPr lang="en-US"/>
              <a:pPr>
                <a:defRPr/>
              </a:pPr>
              <a:t>‹#›</a:t>
            </a:fld>
            <a:endParaRPr lang="en-US"/>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smtClean="0"/>
              <a:t>Click to edit Master title style</a:t>
            </a:r>
            <a:endParaRPr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fld id="{B471D320-B1BB-49E7-9FBE-689FC998C3E1}" type="datetimeFigureOut">
              <a:rPr lang="en-US"/>
              <a:pPr>
                <a:defRPr/>
              </a:pPr>
              <a:t>2/18/2020</a:t>
            </a:fld>
            <a:endParaRPr lang="en-US"/>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1DF9C6F7-364E-4116-AE91-EA698D2CE57D}" type="slidenum">
              <a:rPr lang="en-US"/>
              <a:pPr>
                <a:defRPr/>
              </a:pPr>
              <a:t>‹#›</a:t>
            </a:fld>
            <a:endParaRPr lang="en-US"/>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en-US"/>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fld id="{89729646-718E-4BB5-980B-6DBF4CB8D323}" type="datetimeFigureOut">
              <a:rPr lang="en-US"/>
              <a:pPr>
                <a:defRPr/>
              </a:pPr>
              <a:t>2/18/2020</a:t>
            </a:fld>
            <a:endParaRPr lang="en-US"/>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A1BD1BF8-ABC2-4DD8-8771-A746E369C080}" type="slidenum">
              <a:rPr lang="en-US"/>
              <a:pPr>
                <a:defRPr/>
              </a:pPr>
              <a:t>‹#›</a:t>
            </a:fld>
            <a:endParaRPr lang="en-US"/>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smtClean="0"/>
              <a:t>Click to edit Master title style</a:t>
            </a:r>
            <a:endParaRPr lang="en-US"/>
          </a:p>
        </p:txBody>
      </p:sp>
      <p:sp>
        <p:nvSpPr>
          <p:cNvPr id="1033" name="Text Placeholder 12"/>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1" r:id="rId7"/>
    <p:sldLayoutId id="2147483678" r:id="rId8"/>
    <p:sldLayoutId id="2147483679" r:id="rId9"/>
    <p:sldLayoutId id="2147483670" r:id="rId10"/>
    <p:sldLayoutId id="2147483669" r:id="rId11"/>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600200"/>
            <a:ext cx="9144000" cy="5257800"/>
          </a:xfrm>
        </p:spPr>
        <p:txBody>
          <a:bodyPr/>
          <a:lstStyle/>
          <a:p>
            <a:pPr>
              <a:buNone/>
            </a:pPr>
            <a:r>
              <a:rPr lang="en-US" sz="2400" b="1" u="sng" dirty="0" smtClean="0">
                <a:latin typeface="Comic Sans MS" pitchFamily="66" charset="0"/>
              </a:rPr>
              <a:t>AGENDA</a:t>
            </a:r>
            <a:r>
              <a:rPr lang="en-US" sz="2400" b="1" dirty="0" smtClean="0">
                <a:latin typeface="Comic Sans MS" pitchFamily="66" charset="0"/>
              </a:rPr>
              <a:t>    Latitude and Longitude</a:t>
            </a:r>
          </a:p>
          <a:p>
            <a:pPr>
              <a:buNone/>
            </a:pPr>
            <a:r>
              <a:rPr lang="en-US" sz="2400" b="1" dirty="0" smtClean="0">
                <a:latin typeface="Comic Sans MS" pitchFamily="66" charset="0"/>
              </a:rPr>
              <a:t>			</a:t>
            </a:r>
          </a:p>
          <a:p>
            <a:pPr>
              <a:buNone/>
            </a:pPr>
            <a:endParaRPr lang="en-US" sz="2400" b="1" u="sng" dirty="0" smtClean="0">
              <a:latin typeface="Comic Sans MS" pitchFamily="66" charset="0"/>
            </a:endParaRPr>
          </a:p>
          <a:p>
            <a:pPr>
              <a:buNone/>
            </a:pPr>
            <a:r>
              <a:rPr lang="en-US" sz="2400" b="1" u="sng" dirty="0" smtClean="0">
                <a:latin typeface="Comic Sans MS" pitchFamily="66" charset="0"/>
              </a:rPr>
              <a:t>Essential Questions</a:t>
            </a:r>
            <a:r>
              <a:rPr lang="en-US" sz="2400" b="1" dirty="0" smtClean="0">
                <a:latin typeface="Comic Sans MS" pitchFamily="66" charset="0"/>
              </a:rPr>
              <a:t> What is a map? What are the elements of a map? What is a map key and compass rose?</a:t>
            </a:r>
          </a:p>
          <a:p>
            <a:pPr>
              <a:buNone/>
            </a:pPr>
            <a:endParaRPr lang="en-US" sz="2400" b="1" dirty="0" smtClean="0">
              <a:solidFill>
                <a:srgbClr val="00B0F0"/>
              </a:solidFill>
              <a:latin typeface="Comic Sans MS" pitchFamily="66" charset="0"/>
            </a:endParaRPr>
          </a:p>
          <a:p>
            <a:pPr>
              <a:buNone/>
            </a:pPr>
            <a:endParaRPr lang="en-US" sz="2400" b="1" dirty="0" smtClean="0">
              <a:solidFill>
                <a:srgbClr val="00B0F0"/>
              </a:solidFill>
              <a:latin typeface="Comic Sans MS" pitchFamily="66" charset="0"/>
            </a:endParaRPr>
          </a:p>
          <a:p>
            <a:pPr>
              <a:buNone/>
            </a:pPr>
            <a:endParaRPr lang="en-US" sz="2400" b="1" dirty="0" smtClean="0">
              <a:solidFill>
                <a:srgbClr val="00B0F0"/>
              </a:solidFill>
              <a:latin typeface="Comic Sans MS" pitchFamily="66" charset="0"/>
            </a:endParaRPr>
          </a:p>
          <a:p>
            <a:pPr>
              <a:buNone/>
            </a:pPr>
            <a:endParaRPr lang="en-US" sz="2400" b="1" dirty="0" smtClean="0">
              <a:solidFill>
                <a:srgbClr val="00B0F0"/>
              </a:solidFill>
              <a:latin typeface="Comic Sans MS" pitchFamily="66" charset="0"/>
            </a:endParaRPr>
          </a:p>
          <a:p>
            <a:pPr>
              <a:buNone/>
            </a:pPr>
            <a:r>
              <a:rPr lang="en-US" sz="2400" b="1" u="sng" dirty="0" smtClean="0">
                <a:latin typeface="Comic Sans MS" pitchFamily="66" charset="0"/>
              </a:rPr>
              <a:t>TODAY WE WILL</a:t>
            </a:r>
          </a:p>
          <a:p>
            <a:pPr marL="457200" indent="-457200">
              <a:buAutoNum type="arabicPeriod"/>
            </a:pPr>
            <a:r>
              <a:rPr lang="en-US" sz="2400" b="1" dirty="0" smtClean="0">
                <a:solidFill>
                  <a:srgbClr val="00B0F0"/>
                </a:solidFill>
                <a:latin typeface="Comic Sans MS" pitchFamily="66" charset="0"/>
              </a:rPr>
              <a:t>Complete ‘What is a map’ notes.</a:t>
            </a:r>
          </a:p>
          <a:p>
            <a:pPr marL="457200" indent="-457200">
              <a:buAutoNum type="arabicPeriod"/>
            </a:pPr>
            <a:r>
              <a:rPr lang="en-US" sz="2400" b="1" dirty="0" smtClean="0">
                <a:solidFill>
                  <a:srgbClr val="00B0F0"/>
                </a:solidFill>
                <a:latin typeface="Comic Sans MS" pitchFamily="66" charset="0"/>
              </a:rPr>
              <a:t>Complete ‘Latitude and Longitude’ notes. </a:t>
            </a:r>
          </a:p>
          <a:p>
            <a:pPr marL="457200" indent="-457200">
              <a:buAutoNum type="arabicPeriod"/>
            </a:pPr>
            <a:r>
              <a:rPr lang="en-US" sz="2400" b="1" dirty="0" smtClean="0">
                <a:solidFill>
                  <a:srgbClr val="00B0F0"/>
                </a:solidFill>
                <a:latin typeface="Comic Sans MS" pitchFamily="66" charset="0"/>
              </a:rPr>
              <a:t>Work on ‘Latitude and Longitude’ enrichment activities.</a:t>
            </a:r>
          </a:p>
          <a:p>
            <a:pPr>
              <a:buNone/>
            </a:pPr>
            <a:endParaRPr lang="en-US" sz="2400" b="1" u="sng" dirty="0">
              <a:latin typeface="Comic Sans MS" pitchFamily="66" charset="0"/>
            </a:endParaRPr>
          </a:p>
        </p:txBody>
      </p:sp>
      <p:pic>
        <p:nvPicPr>
          <p:cNvPr id="12290" name="Picture 2" descr="yellow spinning earth"/>
          <p:cNvPicPr>
            <a:picLocks noChangeAspect="1" noChangeArrowheads="1" noCrop="1"/>
          </p:cNvPicPr>
          <p:nvPr/>
        </p:nvPicPr>
        <p:blipFill>
          <a:blip r:embed="rId2" cstate="print"/>
          <a:srcRect/>
          <a:stretch>
            <a:fillRect/>
          </a:stretch>
        </p:blipFill>
        <p:spPr bwMode="auto">
          <a:xfrm>
            <a:off x="6629400" y="761999"/>
            <a:ext cx="1981200" cy="1726121"/>
          </a:xfrm>
          <a:prstGeom prst="rect">
            <a:avLst/>
          </a:prstGeom>
          <a:noFill/>
        </p:spPr>
      </p:pic>
      <p:sp>
        <p:nvSpPr>
          <p:cNvPr id="2" name="Title 1"/>
          <p:cNvSpPr>
            <a:spLocks noGrp="1"/>
          </p:cNvSpPr>
          <p:nvPr>
            <p:ph type="title"/>
          </p:nvPr>
        </p:nvSpPr>
        <p:spPr/>
        <p:txBody>
          <a:bodyPr>
            <a:normAutofit/>
          </a:bodyPr>
          <a:lstStyle/>
          <a:p>
            <a:r>
              <a:rPr lang="en-US" dirty="0" smtClean="0"/>
              <a:t>Latitude and Longitude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repeatCount="indefinite" fill="hold" nodeType="clickEffect">
                                  <p:stCondLst>
                                    <p:cond delay="0"/>
                                  </p:stCondLst>
                                  <p:iterate type="lt">
                                    <p:tmPct val="0"/>
                                  </p:iterate>
                                  <p:childTnLst>
                                    <p:anim calcmode="discrete" valueType="str">
                                      <p:cBhvr override="childStyle">
                                        <p:cTn id="6" dur="2000" fill="hold"/>
                                        <p:tgtEl>
                                          <p:spTgt spid="4">
                                            <p:txEl>
                                              <p:pRg st="1" end="1"/>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20" presetClass="emph" presetSubtype="0" repeatCount="indefinite" fill="hold" nodeType="clickEffect">
                                  <p:stCondLst>
                                    <p:cond delay="0"/>
                                  </p:stCondLst>
                                  <p:iterate type="lt">
                                    <p:tmPct val="10000"/>
                                  </p:iterate>
                                  <p:childTnLst>
                                    <p:set>
                                      <p:cBhvr override="childStyle">
                                        <p:cTn id="10" dur="250" autoRev="1" fill="hold"/>
                                        <p:tgtEl>
                                          <p:spTgt spid="4">
                                            <p:txEl>
                                              <p:pRg st="1" end="1"/>
                                            </p:txEl>
                                          </p:spTgt>
                                        </p:tgtEl>
                                        <p:attrNameLst>
                                          <p:attrName>style.color</p:attrName>
                                        </p:attrNameLst>
                                      </p:cBhvr>
                                      <p:to>
                                        <p:clrVal>
                                          <a:schemeClr val="bg1"/>
                                        </p:clrVal>
                                      </p:to>
                                    </p:set>
                                    <p:set>
                                      <p:cBhvr>
                                        <p:cTn id="11" dur="250" autoRev="1" fill="hold"/>
                                        <p:tgtEl>
                                          <p:spTgt spid="4">
                                            <p:txEl>
                                              <p:pRg st="1" end="1"/>
                                            </p:txEl>
                                          </p:spTgt>
                                        </p:tgtEl>
                                        <p:attrNameLst>
                                          <p:attrName>fillcolor</p:attrName>
                                        </p:attrNameLst>
                                      </p:cBhvr>
                                      <p:to>
                                        <p:clrVal>
                                          <a:schemeClr val="bg1"/>
                                        </p:clrVal>
                                      </p:to>
                                    </p:set>
                                    <p:set>
                                      <p:cBhvr>
                                        <p:cTn id="12" dur="250" autoRev="1" fill="hold"/>
                                        <p:tgtEl>
                                          <p:spTgt spid="4">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Tropic of Capricorn</a:t>
            </a:r>
            <a:endParaRPr lang="en-US" dirty="0"/>
          </a:p>
        </p:txBody>
      </p:sp>
      <p:sp>
        <p:nvSpPr>
          <p:cNvPr id="5" name="Content Placeholder 4"/>
          <p:cNvSpPr>
            <a:spLocks noGrp="1"/>
          </p:cNvSpPr>
          <p:nvPr>
            <p:ph idx="1"/>
          </p:nvPr>
        </p:nvSpPr>
        <p:spPr/>
        <p:txBody>
          <a:bodyPr/>
          <a:lstStyle/>
          <a:p>
            <a:r>
              <a:rPr lang="en-US" dirty="0"/>
              <a:t>The </a:t>
            </a:r>
            <a:r>
              <a:rPr lang="en-US" b="1" dirty="0"/>
              <a:t>Tropic of Capricorn</a:t>
            </a:r>
            <a:r>
              <a:rPr lang="en-US" dirty="0"/>
              <a:t> (or the Southern </a:t>
            </a:r>
            <a:r>
              <a:rPr lang="en-US" b="1" dirty="0"/>
              <a:t>Tropic</a:t>
            </a:r>
            <a:r>
              <a:rPr lang="en-US" dirty="0"/>
              <a:t>) is the circle of latitude that contains the </a:t>
            </a:r>
            <a:r>
              <a:rPr lang="en-US" dirty="0" smtClean="0"/>
              <a:t>sub solar </a:t>
            </a:r>
            <a:r>
              <a:rPr lang="en-US" dirty="0"/>
              <a:t>point on the December (or southern) solstice. It is thus the southernmost latitude where the Sun can be directly overhead. Its northern equivalent is the </a:t>
            </a:r>
            <a:r>
              <a:rPr lang="en-US" b="1" dirty="0"/>
              <a:t>Tropic</a:t>
            </a:r>
            <a:r>
              <a:rPr lang="en-US" dirty="0"/>
              <a:t> of Cancer</a:t>
            </a:r>
          </a:p>
        </p:txBody>
      </p:sp>
    </p:spTree>
    <p:extLst>
      <p:ext uri="{BB962C8B-B14F-4D97-AF65-F5344CB8AC3E}">
        <p14:creationId xmlns:p14="http://schemas.microsoft.com/office/powerpoint/2010/main" val="1788995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Tropic of Cancer</a:t>
            </a:r>
            <a:endParaRPr lang="en-US" dirty="0"/>
          </a:p>
        </p:txBody>
      </p:sp>
      <p:pic>
        <p:nvPicPr>
          <p:cNvPr id="1026" name="Picture 2" descr="equato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28600" y="1645920"/>
            <a:ext cx="4495800" cy="483107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p:txBody>
          <a:bodyPr/>
          <a:lstStyle/>
          <a:p>
            <a:r>
              <a:rPr lang="en-US" dirty="0"/>
              <a:t>The </a:t>
            </a:r>
            <a:r>
              <a:rPr lang="en-US" b="1" dirty="0"/>
              <a:t>Tropic of Cancer</a:t>
            </a:r>
            <a:r>
              <a:rPr lang="en-US" dirty="0"/>
              <a:t>, also referred to as the Northern </a:t>
            </a:r>
            <a:r>
              <a:rPr lang="en-US" b="1" dirty="0"/>
              <a:t>Tropic</a:t>
            </a:r>
            <a:r>
              <a:rPr lang="en-US" dirty="0"/>
              <a:t>, is the most northerly circle of latitude on the Earth at which the Sun may appear directly overhead at its </a:t>
            </a:r>
            <a:r>
              <a:rPr lang="en-US" dirty="0" smtClean="0"/>
              <a:t>culmination.</a:t>
            </a:r>
            <a:endParaRPr lang="en-US" dirty="0"/>
          </a:p>
        </p:txBody>
      </p:sp>
    </p:spTree>
    <p:extLst>
      <p:ext uri="{BB962C8B-B14F-4D97-AF65-F5344CB8AC3E}">
        <p14:creationId xmlns:p14="http://schemas.microsoft.com/office/powerpoint/2010/main" val="23392628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 Circles</a:t>
            </a:r>
            <a:endParaRPr lang="en-US" dirty="0"/>
          </a:p>
        </p:txBody>
      </p:sp>
      <p:sp>
        <p:nvSpPr>
          <p:cNvPr id="5" name="Content Placeholder 4"/>
          <p:cNvSpPr>
            <a:spLocks noGrp="1"/>
          </p:cNvSpPr>
          <p:nvPr>
            <p:ph idx="1"/>
          </p:nvPr>
        </p:nvSpPr>
        <p:spPr/>
        <p:txBody>
          <a:bodyPr/>
          <a:lstStyle/>
          <a:p>
            <a:r>
              <a:rPr lang="en-US" dirty="0"/>
              <a:t>The Arctic is a region of the planet, north of the Arctic Circle, and includes the Arctic Ocean, Greenland, Baffin Island, other smaller northern islands, and the far northern parts of Europe, Russia (Siberia), Alaska and Canada. </a:t>
            </a:r>
          </a:p>
          <a:p>
            <a:endParaRPr lang="en-US" dirty="0"/>
          </a:p>
        </p:txBody>
      </p:sp>
      <p:pic>
        <p:nvPicPr>
          <p:cNvPr id="6" name="Picture 2" descr="equa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57400" y="4724400"/>
            <a:ext cx="2971800" cy="18383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180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 Circle</a:t>
            </a:r>
            <a:endParaRPr lang="en-US" dirty="0"/>
          </a:p>
        </p:txBody>
      </p:sp>
      <p:sp>
        <p:nvSpPr>
          <p:cNvPr id="3" name="Content Placeholder 2"/>
          <p:cNvSpPr>
            <a:spLocks noGrp="1"/>
          </p:cNvSpPr>
          <p:nvPr>
            <p:ph idx="1"/>
          </p:nvPr>
        </p:nvSpPr>
        <p:spPr/>
        <p:txBody>
          <a:bodyPr/>
          <a:lstStyle/>
          <a:p>
            <a:r>
              <a:rPr lang="en-US" dirty="0"/>
              <a:t>The Arctic Circle, incidentally, is an imaginary line located at 66º, 30'N latitude, and as a guide defines the southernmost part of the Arctic. The climate within the Circle is very cold and much of the area is always covered </a:t>
            </a:r>
            <a:r>
              <a:rPr lang="en-US" dirty="0" smtClean="0"/>
              <a:t>with ice</a:t>
            </a:r>
            <a:r>
              <a:rPr lang="en-US" dirty="0"/>
              <a:t>. </a:t>
            </a:r>
          </a:p>
          <a:p>
            <a:endParaRPr lang="en-US" dirty="0"/>
          </a:p>
        </p:txBody>
      </p:sp>
      <p:pic>
        <p:nvPicPr>
          <p:cNvPr id="4" name="Picture 2" descr="equa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57400" y="4724400"/>
            <a:ext cx="2971800" cy="18383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590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Finish this analogy…</a:t>
            </a:r>
            <a:endParaRPr lang="en-US" dirty="0"/>
          </a:p>
        </p:txBody>
      </p:sp>
      <p:sp>
        <p:nvSpPr>
          <p:cNvPr id="6" name="Content Placeholder 5"/>
          <p:cNvSpPr>
            <a:spLocks noGrp="1"/>
          </p:cNvSpPr>
          <p:nvPr>
            <p:ph idx="1"/>
          </p:nvPr>
        </p:nvSpPr>
        <p:spPr/>
        <p:txBody>
          <a:bodyPr/>
          <a:lstStyle/>
          <a:p>
            <a:r>
              <a:rPr lang="en-US" dirty="0" smtClean="0"/>
              <a:t>Latitude is to the __________________as Longitude is to___________________.</a:t>
            </a:r>
            <a:endParaRPr lang="en-US" dirty="0"/>
          </a:p>
        </p:txBody>
      </p:sp>
      <p:pic>
        <p:nvPicPr>
          <p:cNvPr id="7" name="Picture 6"/>
          <p:cNvPicPr>
            <a:picLocks noChangeAspect="1"/>
          </p:cNvPicPr>
          <p:nvPr/>
        </p:nvPicPr>
        <p:blipFill>
          <a:blip r:embed="rId2"/>
          <a:stretch>
            <a:fillRect/>
          </a:stretch>
        </p:blipFill>
        <p:spPr>
          <a:xfrm>
            <a:off x="2590800" y="3200400"/>
            <a:ext cx="3733799" cy="3221038"/>
          </a:xfrm>
          <a:prstGeom prst="rect">
            <a:avLst/>
          </a:prstGeom>
        </p:spPr>
      </p:pic>
    </p:spTree>
    <p:extLst>
      <p:ext uri="{BB962C8B-B14F-4D97-AF65-F5344CB8AC3E}">
        <p14:creationId xmlns:p14="http://schemas.microsoft.com/office/powerpoint/2010/main" val="526579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 this Analogy</a:t>
            </a:r>
            <a:endParaRPr lang="en-US" dirty="0"/>
          </a:p>
        </p:txBody>
      </p:sp>
      <p:sp>
        <p:nvSpPr>
          <p:cNvPr id="3" name="Content Placeholder 2"/>
          <p:cNvSpPr>
            <a:spLocks noGrp="1"/>
          </p:cNvSpPr>
          <p:nvPr>
            <p:ph idx="1"/>
          </p:nvPr>
        </p:nvSpPr>
        <p:spPr/>
        <p:txBody>
          <a:bodyPr/>
          <a:lstStyle/>
          <a:p>
            <a:r>
              <a:rPr lang="en-US" dirty="0" smtClean="0"/>
              <a:t>The equator is to ____________________as the Prime Meridian is to______________.</a:t>
            </a:r>
            <a:endParaRPr lang="en-US" dirty="0"/>
          </a:p>
        </p:txBody>
      </p:sp>
      <p:pic>
        <p:nvPicPr>
          <p:cNvPr id="4" name="Picture 3"/>
          <p:cNvPicPr>
            <a:picLocks noChangeAspect="1"/>
          </p:cNvPicPr>
          <p:nvPr/>
        </p:nvPicPr>
        <p:blipFill>
          <a:blip r:embed="rId2"/>
          <a:stretch>
            <a:fillRect/>
          </a:stretch>
        </p:blipFill>
        <p:spPr>
          <a:xfrm>
            <a:off x="2590800" y="3200400"/>
            <a:ext cx="3733799" cy="3221038"/>
          </a:xfrm>
          <a:prstGeom prst="rect">
            <a:avLst/>
          </a:prstGeom>
        </p:spPr>
      </p:pic>
    </p:spTree>
    <p:extLst>
      <p:ext uri="{BB962C8B-B14F-4D97-AF65-F5344CB8AC3E}">
        <p14:creationId xmlns:p14="http://schemas.microsoft.com/office/powerpoint/2010/main" val="3161500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Acronyms</a:t>
            </a:r>
            <a:endParaRPr lang="en-US" dirty="0"/>
          </a:p>
        </p:txBody>
      </p:sp>
      <p:sp>
        <p:nvSpPr>
          <p:cNvPr id="3" name="Content Placeholder 2"/>
          <p:cNvSpPr>
            <a:spLocks noGrp="1"/>
          </p:cNvSpPr>
          <p:nvPr>
            <p:ph idx="1"/>
          </p:nvPr>
        </p:nvSpPr>
        <p:spPr/>
        <p:txBody>
          <a:bodyPr/>
          <a:lstStyle/>
          <a:p>
            <a:r>
              <a:rPr lang="en-US" dirty="0" smtClean="0"/>
              <a:t>Create a 4 letter Acronym to remember the 4 Hemispheres.</a:t>
            </a:r>
            <a:endParaRPr lang="en-US" dirty="0"/>
          </a:p>
        </p:txBody>
      </p:sp>
    </p:spTree>
    <p:extLst>
      <p:ext uri="{BB962C8B-B14F-4D97-AF65-F5344CB8AC3E}">
        <p14:creationId xmlns:p14="http://schemas.microsoft.com/office/powerpoint/2010/main" val="1428856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 this sentence…</a:t>
            </a:r>
            <a:endParaRPr lang="en-US" dirty="0"/>
          </a:p>
        </p:txBody>
      </p:sp>
      <p:sp>
        <p:nvSpPr>
          <p:cNvPr id="3" name="Content Placeholder 2"/>
          <p:cNvSpPr>
            <a:spLocks noGrp="1"/>
          </p:cNvSpPr>
          <p:nvPr>
            <p:ph idx="1"/>
          </p:nvPr>
        </p:nvSpPr>
        <p:spPr/>
        <p:txBody>
          <a:bodyPr/>
          <a:lstStyle/>
          <a:p>
            <a:r>
              <a:rPr lang="en-US" dirty="0" smtClean="0"/>
              <a:t>The Tropic of Capricorn is to the ___________of the Equator.</a:t>
            </a:r>
          </a:p>
          <a:p>
            <a:pPr marL="0" indent="0">
              <a:buNone/>
            </a:pPr>
            <a:endParaRPr lang="en-US" dirty="0" smtClean="0"/>
          </a:p>
          <a:p>
            <a:r>
              <a:rPr lang="en-US" dirty="0" smtClean="0"/>
              <a:t>The Tropic of Cancer is to the _________ of the Equator.</a:t>
            </a:r>
            <a:endParaRPr lang="en-US" dirty="0"/>
          </a:p>
        </p:txBody>
      </p:sp>
    </p:spTree>
    <p:extLst>
      <p:ext uri="{BB962C8B-B14F-4D97-AF65-F5344CB8AC3E}">
        <p14:creationId xmlns:p14="http://schemas.microsoft.com/office/powerpoint/2010/main" val="3948471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rmAutofit fontScale="90000"/>
          </a:bodyPr>
          <a:lstStyle/>
          <a:p>
            <a:pPr marL="54864" indent="0" algn="ctr" eaLnBrk="1" fontAlgn="auto" hangingPunct="1">
              <a:spcAft>
                <a:spcPts val="0"/>
              </a:spcAft>
              <a:defRPr/>
            </a:pPr>
            <a:r>
              <a:rPr lang="en-US" dirty="0" smtClean="0">
                <a:solidFill>
                  <a:schemeClr val="tx2">
                    <a:tint val="100000"/>
                    <a:shade val="90000"/>
                    <a:satMod val="250000"/>
                    <a:alpha val="100000"/>
                  </a:schemeClr>
                </a:solidFill>
              </a:rPr>
              <a:t>Understanding Latitude and Longitude</a:t>
            </a:r>
            <a:endParaRPr lang="en-US" dirty="0">
              <a:solidFill>
                <a:schemeClr val="tx2">
                  <a:tint val="100000"/>
                  <a:shade val="90000"/>
                  <a:satMod val="250000"/>
                  <a:alpha val="100000"/>
                </a:schemeClr>
              </a:solidFill>
            </a:endParaRPr>
          </a:p>
        </p:txBody>
      </p:sp>
      <p:sp>
        <p:nvSpPr>
          <p:cNvPr id="16386" name="Content Placeholder 2"/>
          <p:cNvSpPr>
            <a:spLocks noGrp="1"/>
          </p:cNvSpPr>
          <p:nvPr>
            <p:ph sz="half" idx="1"/>
          </p:nvPr>
        </p:nvSpPr>
        <p:spPr>
          <a:xfrm>
            <a:off x="457200" y="1646238"/>
            <a:ext cx="4038600" cy="4525962"/>
          </a:xfrm>
        </p:spPr>
        <p:txBody>
          <a:bodyPr/>
          <a:lstStyle/>
          <a:p>
            <a:pPr eaLnBrk="1" hangingPunct="1"/>
            <a:r>
              <a:rPr lang="en-US" sz="3600" dirty="0" smtClean="0"/>
              <a:t>Lines of </a:t>
            </a:r>
            <a:r>
              <a:rPr lang="en-US" sz="3600" b="1" dirty="0" smtClean="0"/>
              <a:t>latitude </a:t>
            </a:r>
            <a:r>
              <a:rPr lang="en-US" sz="3600" dirty="0" smtClean="0"/>
              <a:t>and lines </a:t>
            </a:r>
            <a:r>
              <a:rPr lang="en-US" sz="3600" b="1" dirty="0" smtClean="0"/>
              <a:t>longitude </a:t>
            </a:r>
            <a:r>
              <a:rPr lang="en-US" sz="3600" dirty="0" smtClean="0"/>
              <a:t>cross one another.</a:t>
            </a:r>
          </a:p>
          <a:p>
            <a:pPr eaLnBrk="1" hangingPunct="1"/>
            <a:r>
              <a:rPr lang="en-US" sz="3600" dirty="0" smtClean="0"/>
              <a:t>They form a </a:t>
            </a:r>
            <a:r>
              <a:rPr lang="en-US" sz="3600" b="1" dirty="0" smtClean="0"/>
              <a:t>grid system</a:t>
            </a:r>
            <a:r>
              <a:rPr lang="en-US" sz="3600" dirty="0" smtClean="0"/>
              <a:t> around the earth.</a:t>
            </a:r>
          </a:p>
        </p:txBody>
      </p:sp>
      <p:pic>
        <p:nvPicPr>
          <p:cNvPr id="16387" name="Picture 2" descr="http://www.navfltsm.addr.com/globe.jpg"/>
          <p:cNvPicPr>
            <a:picLocks noChangeAspect="1" noChangeArrowheads="1"/>
          </p:cNvPicPr>
          <p:nvPr/>
        </p:nvPicPr>
        <p:blipFill>
          <a:blip r:embed="rId3" cstate="print"/>
          <a:srcRect/>
          <a:stretch>
            <a:fillRect/>
          </a:stretch>
        </p:blipFill>
        <p:spPr bwMode="auto">
          <a:xfrm>
            <a:off x="4572000" y="1752600"/>
            <a:ext cx="4343400" cy="4191000"/>
          </a:xfrm>
          <a:prstGeom prst="rect">
            <a:avLst/>
          </a:prstGeom>
          <a:noFill/>
          <a:ln w="9525">
            <a:noFill/>
            <a:miter lim="800000"/>
            <a:headEnd/>
            <a:tailEnd/>
          </a:ln>
        </p:spPr>
      </p:pic>
      <p:sp>
        <p:nvSpPr>
          <p:cNvPr id="16388" name="TextBox 5"/>
          <p:cNvSpPr txBox="1">
            <a:spLocks noChangeArrowheads="1"/>
          </p:cNvSpPr>
          <p:nvPr/>
        </p:nvSpPr>
        <p:spPr bwMode="auto">
          <a:xfrm>
            <a:off x="5181600" y="5943600"/>
            <a:ext cx="3276600" cy="307975"/>
          </a:xfrm>
          <a:prstGeom prst="rect">
            <a:avLst/>
          </a:prstGeom>
          <a:noFill/>
          <a:ln w="9525">
            <a:noFill/>
            <a:miter lim="800000"/>
            <a:headEnd/>
            <a:tailEnd/>
          </a:ln>
        </p:spPr>
        <p:txBody>
          <a:bodyPr>
            <a:spAutoFit/>
          </a:bodyPr>
          <a:lstStyle/>
          <a:p>
            <a:r>
              <a:rPr lang="en-US" sz="1400"/>
              <a:t>http://www.navfltsm.addr.com/globe.jpg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fade">
                                      <p:cBhvr>
                                        <p:cTn id="7" dur="800" decel="100000"/>
                                        <p:tgtEl>
                                          <p:spTgt spid="16386">
                                            <p:txEl>
                                              <p:pRg st="0" end="0"/>
                                            </p:txEl>
                                          </p:spTgt>
                                        </p:tgtEl>
                                      </p:cBhvr>
                                    </p:animEffect>
                                    <p:anim calcmode="lin" valueType="num">
                                      <p:cBhvr>
                                        <p:cTn id="8" dur="800" decel="100000" fill="hold"/>
                                        <p:tgtEl>
                                          <p:spTgt spid="16386">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6386">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6386">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6386">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6386">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16387"/>
                                        </p:tgtEl>
                                        <p:attrNameLst>
                                          <p:attrName>style.visibility</p:attrName>
                                        </p:attrNameLst>
                                      </p:cBhvr>
                                      <p:to>
                                        <p:strVal val="visible"/>
                                      </p:to>
                                    </p:set>
                                    <p:animEffect transition="in" filter="fade">
                                      <p:cBhvr>
                                        <p:cTn id="17" dur="800" decel="100000"/>
                                        <p:tgtEl>
                                          <p:spTgt spid="16387"/>
                                        </p:tgtEl>
                                      </p:cBhvr>
                                    </p:animEffect>
                                    <p:anim calcmode="lin" valueType="num">
                                      <p:cBhvr>
                                        <p:cTn id="18" dur="800" decel="100000" fill="hold"/>
                                        <p:tgtEl>
                                          <p:spTgt spid="16387"/>
                                        </p:tgtEl>
                                        <p:attrNameLst>
                                          <p:attrName>style.rotation</p:attrName>
                                        </p:attrNameLst>
                                      </p:cBhvr>
                                      <p:tavLst>
                                        <p:tav tm="0">
                                          <p:val>
                                            <p:fltVal val="-90"/>
                                          </p:val>
                                        </p:tav>
                                        <p:tav tm="100000">
                                          <p:val>
                                            <p:fltVal val="0"/>
                                          </p:val>
                                        </p:tav>
                                      </p:tavLst>
                                    </p:anim>
                                    <p:anim calcmode="lin" valueType="num">
                                      <p:cBhvr>
                                        <p:cTn id="19" dur="800" decel="100000" fill="hold"/>
                                        <p:tgtEl>
                                          <p:spTgt spid="16387"/>
                                        </p:tgtEl>
                                        <p:attrNameLst>
                                          <p:attrName>ppt_x</p:attrName>
                                        </p:attrNameLst>
                                      </p:cBhvr>
                                      <p:tavLst>
                                        <p:tav tm="0">
                                          <p:val>
                                            <p:strVal val="#ppt_x+0.4"/>
                                          </p:val>
                                        </p:tav>
                                        <p:tav tm="100000">
                                          <p:val>
                                            <p:strVal val="#ppt_x-0.05"/>
                                          </p:val>
                                        </p:tav>
                                      </p:tavLst>
                                    </p:anim>
                                    <p:anim calcmode="lin" valueType="num">
                                      <p:cBhvr>
                                        <p:cTn id="20" dur="800" decel="100000" fill="hold"/>
                                        <p:tgtEl>
                                          <p:spTgt spid="16387"/>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6387"/>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6387"/>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6386">
                                            <p:txEl>
                                              <p:pRg st="1" end="1"/>
                                            </p:txEl>
                                          </p:spTgt>
                                        </p:tgtEl>
                                        <p:attrNameLst>
                                          <p:attrName>style.visibility</p:attrName>
                                        </p:attrNameLst>
                                      </p:cBhvr>
                                      <p:to>
                                        <p:strVal val="visible"/>
                                      </p:to>
                                    </p:set>
                                    <p:animEffect transition="in" filter="fade">
                                      <p:cBhvr>
                                        <p:cTn id="27" dur="800" decel="100000"/>
                                        <p:tgtEl>
                                          <p:spTgt spid="16386">
                                            <p:txEl>
                                              <p:pRg st="1" end="1"/>
                                            </p:txEl>
                                          </p:spTgt>
                                        </p:tgtEl>
                                      </p:cBhvr>
                                    </p:animEffect>
                                    <p:anim calcmode="lin" valueType="num">
                                      <p:cBhvr>
                                        <p:cTn id="28" dur="800" decel="100000" fill="hold"/>
                                        <p:tgtEl>
                                          <p:spTgt spid="16386">
                                            <p:txEl>
                                              <p:pRg st="1" end="1"/>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6386">
                                            <p:txEl>
                                              <p:pRg st="1" end="1"/>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6386">
                                            <p:txEl>
                                              <p:pRg st="1" end="1"/>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6386">
                                            <p:txEl>
                                              <p:pRg st="1" end="1"/>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6386">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algn="ctr" eaLnBrk="1" fontAlgn="auto" hangingPunct="1">
              <a:spcAft>
                <a:spcPts val="0"/>
              </a:spcAft>
              <a:defRPr/>
            </a:pPr>
            <a:r>
              <a:rPr lang="en-US" dirty="0" smtClean="0">
                <a:solidFill>
                  <a:schemeClr val="tx2">
                    <a:tint val="100000"/>
                    <a:shade val="90000"/>
                    <a:satMod val="250000"/>
                    <a:alpha val="100000"/>
                  </a:schemeClr>
                </a:solidFill>
              </a:rPr>
              <a:t>Latitude</a:t>
            </a:r>
            <a:endParaRPr lang="en-US" dirty="0">
              <a:solidFill>
                <a:schemeClr val="tx2">
                  <a:tint val="100000"/>
                  <a:shade val="90000"/>
                  <a:satMod val="250000"/>
                  <a:alpha val="100000"/>
                </a:schemeClr>
              </a:solidFill>
            </a:endParaRPr>
          </a:p>
        </p:txBody>
      </p:sp>
      <p:sp>
        <p:nvSpPr>
          <p:cNvPr id="4" name="Content Placeholder 3"/>
          <p:cNvSpPr>
            <a:spLocks noGrp="1"/>
          </p:cNvSpPr>
          <p:nvPr>
            <p:ph sz="half" idx="2"/>
          </p:nvPr>
        </p:nvSpPr>
        <p:spPr>
          <a:xfrm>
            <a:off x="4648200" y="1646238"/>
            <a:ext cx="4038600" cy="4525962"/>
          </a:xfrm>
        </p:spPr>
        <p:txBody>
          <a:bodyPr>
            <a:normAutofit fontScale="92500"/>
          </a:bodyPr>
          <a:lstStyle/>
          <a:p>
            <a:pPr eaLnBrk="1" fontAlgn="auto" hangingPunct="1">
              <a:spcBef>
                <a:spcPts val="0"/>
              </a:spcBef>
              <a:spcAft>
                <a:spcPts val="0"/>
              </a:spcAft>
              <a:buFont typeface="Wingdings 2"/>
              <a:buChar char=""/>
              <a:defRPr/>
            </a:pPr>
            <a:r>
              <a:rPr lang="en-US" dirty="0" smtClean="0"/>
              <a:t>Lines of latitude are also called </a:t>
            </a:r>
            <a:r>
              <a:rPr lang="en-US" b="1" dirty="0" smtClean="0"/>
              <a:t>parallels</a:t>
            </a:r>
            <a:r>
              <a:rPr lang="en-US" dirty="0" smtClean="0"/>
              <a:t>.</a:t>
            </a:r>
          </a:p>
          <a:p>
            <a:pPr eaLnBrk="1" fontAlgn="auto" hangingPunct="1">
              <a:spcBef>
                <a:spcPts val="0"/>
              </a:spcBef>
              <a:spcAft>
                <a:spcPts val="0"/>
              </a:spcAft>
              <a:buFont typeface="Wingdings 2"/>
              <a:buChar char=""/>
              <a:defRPr/>
            </a:pPr>
            <a:r>
              <a:rPr lang="en-US" dirty="0" smtClean="0"/>
              <a:t>They circle the earth parallel to the </a:t>
            </a:r>
            <a:r>
              <a:rPr lang="en-US" b="1" dirty="0" smtClean="0"/>
              <a:t>Equator</a:t>
            </a:r>
            <a:r>
              <a:rPr lang="en-US" dirty="0" smtClean="0"/>
              <a:t>. </a:t>
            </a:r>
          </a:p>
          <a:p>
            <a:pPr eaLnBrk="1" fontAlgn="auto" hangingPunct="1">
              <a:spcBef>
                <a:spcPts val="0"/>
              </a:spcBef>
              <a:spcAft>
                <a:spcPts val="0"/>
              </a:spcAft>
              <a:buFont typeface="Wingdings 2"/>
              <a:buChar char=""/>
              <a:defRPr/>
            </a:pPr>
            <a:r>
              <a:rPr lang="en-US" dirty="0" smtClean="0"/>
              <a:t>They measure north and south of equator in </a:t>
            </a:r>
            <a:r>
              <a:rPr lang="en-US" b="1" dirty="0" smtClean="0"/>
              <a:t>degrees</a:t>
            </a:r>
            <a:r>
              <a:rPr lang="en-US" dirty="0" smtClean="0"/>
              <a:t>.</a:t>
            </a:r>
          </a:p>
          <a:p>
            <a:pPr eaLnBrk="1" fontAlgn="auto" hangingPunct="1">
              <a:spcBef>
                <a:spcPts val="0"/>
              </a:spcBef>
              <a:spcAft>
                <a:spcPts val="0"/>
              </a:spcAft>
              <a:buFont typeface="Wingdings 2"/>
              <a:buChar char=""/>
              <a:defRPr/>
            </a:pPr>
            <a:r>
              <a:rPr lang="en-US" dirty="0" smtClean="0"/>
              <a:t>The Equator is at 0° latitude.</a:t>
            </a:r>
          </a:p>
          <a:p>
            <a:pPr eaLnBrk="1" fontAlgn="auto" hangingPunct="1">
              <a:spcBef>
                <a:spcPts val="0"/>
              </a:spcBef>
              <a:spcAft>
                <a:spcPts val="0"/>
              </a:spcAft>
              <a:buFont typeface="Wingdings 2"/>
              <a:buChar char=""/>
              <a:defRPr/>
            </a:pPr>
            <a:r>
              <a:rPr lang="en-US" dirty="0" smtClean="0"/>
              <a:t>The North Pole is at </a:t>
            </a:r>
          </a:p>
          <a:p>
            <a:pPr eaLnBrk="1" fontAlgn="auto" hangingPunct="1">
              <a:spcBef>
                <a:spcPts val="0"/>
              </a:spcBef>
              <a:spcAft>
                <a:spcPts val="0"/>
              </a:spcAft>
              <a:buFont typeface="Wingdings 2"/>
              <a:buNone/>
              <a:defRPr/>
            </a:pPr>
            <a:r>
              <a:rPr lang="en-US" dirty="0" smtClean="0"/>
              <a:t>	90°N (north).</a:t>
            </a:r>
            <a:endParaRPr lang="en-US" dirty="0"/>
          </a:p>
        </p:txBody>
      </p:sp>
      <p:pic>
        <p:nvPicPr>
          <p:cNvPr id="18435" name="Picture 2"/>
          <p:cNvPicPr>
            <a:picLocks noGrp="1" noChangeAspect="1" noChangeArrowheads="1"/>
          </p:cNvPicPr>
          <p:nvPr>
            <p:ph sz="half" idx="1"/>
          </p:nvPr>
        </p:nvPicPr>
        <p:blipFill>
          <a:blip r:embed="rId2" cstate="print"/>
          <a:srcRect/>
          <a:stretch>
            <a:fillRect/>
          </a:stretch>
        </p:blipFill>
        <p:spPr>
          <a:xfrm>
            <a:off x="457200" y="2124075"/>
            <a:ext cx="4038600" cy="3570288"/>
          </a:xfrm>
        </p:spPr>
      </p:pic>
      <p:sp>
        <p:nvSpPr>
          <p:cNvPr id="6" name="Rectangle 5"/>
          <p:cNvSpPr/>
          <p:nvPr/>
        </p:nvSpPr>
        <p:spPr>
          <a:xfrm rot="5400000">
            <a:off x="533400" y="5257800"/>
            <a:ext cx="381000" cy="381000"/>
          </a:xfrm>
          <a:prstGeom prst="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ln>
                <a:solidFill>
                  <a:schemeClr val="tx1"/>
                </a:solidFill>
              </a:ln>
            </a:endParaRPr>
          </a:p>
        </p:txBody>
      </p:sp>
      <p:sp>
        <p:nvSpPr>
          <p:cNvPr id="18437" name="TextBox 6"/>
          <p:cNvSpPr txBox="1">
            <a:spLocks noChangeArrowheads="1"/>
          </p:cNvSpPr>
          <p:nvPr/>
        </p:nvSpPr>
        <p:spPr bwMode="auto">
          <a:xfrm>
            <a:off x="2819400" y="5791200"/>
            <a:ext cx="990600" cy="246063"/>
          </a:xfrm>
          <a:prstGeom prst="rect">
            <a:avLst/>
          </a:prstGeom>
          <a:noFill/>
          <a:ln w="9525">
            <a:noFill/>
            <a:miter lim="800000"/>
            <a:headEnd/>
            <a:tailEnd/>
          </a:ln>
        </p:spPr>
        <p:txBody>
          <a:bodyPr>
            <a:spAutoFit/>
          </a:bodyPr>
          <a:lstStyle/>
          <a:p>
            <a:r>
              <a:rPr lang="en-US" sz="1000"/>
              <a:t>Maps101.com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Scale>
                                      <p:cBhvr>
                                        <p:cTn id="7"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xEl>
                                              <p:pRg st="0" end="0"/>
                                            </p:txEl>
                                          </p:spTgt>
                                        </p:tgtEl>
                                        <p:attrNameLst>
                                          <p:attrName>ppt_x</p:attrName>
                                          <p:attrName>ppt_y</p:attrName>
                                        </p:attrNameLst>
                                      </p:cBhvr>
                                    </p:animMotion>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Scale>
                                      <p:cBhvr>
                                        <p:cTn id="14" dur="1000" decel="50000" fill="hold">
                                          <p:stCondLst>
                                            <p:cond delay="0"/>
                                          </p:stCondLst>
                                        </p:cTn>
                                        <p:tgtEl>
                                          <p:spTgt spid="4">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
                                            <p:txEl>
                                              <p:pRg st="1" end="1"/>
                                            </p:txEl>
                                          </p:spTgt>
                                        </p:tgtEl>
                                        <p:attrNameLst>
                                          <p:attrName>ppt_x</p:attrName>
                                          <p:attrName>ppt_y</p:attrName>
                                        </p:attrNameLst>
                                      </p:cBhvr>
                                    </p:animMotion>
                                    <p:animEffect transition="in" filter="fade">
                                      <p:cBhvr>
                                        <p:cTn id="16" dur="1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18435"/>
                                        </p:tgtEl>
                                        <p:attrNameLst>
                                          <p:attrName>style.visibility</p:attrName>
                                        </p:attrNameLst>
                                      </p:cBhvr>
                                      <p:to>
                                        <p:strVal val="visible"/>
                                      </p:to>
                                    </p:set>
                                    <p:animScale>
                                      <p:cBhvr>
                                        <p:cTn id="21" dur="1000" decel="50000" fill="hold">
                                          <p:stCondLst>
                                            <p:cond delay="0"/>
                                          </p:stCondLst>
                                        </p:cTn>
                                        <p:tgtEl>
                                          <p:spTgt spid="184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8435"/>
                                        </p:tgtEl>
                                        <p:attrNameLst>
                                          <p:attrName>ppt_x</p:attrName>
                                          <p:attrName>ppt_y</p:attrName>
                                        </p:attrNameLst>
                                      </p:cBhvr>
                                    </p:animMotion>
                                    <p:animEffect transition="in" filter="fade">
                                      <p:cBhvr>
                                        <p:cTn id="23" dur="1000"/>
                                        <p:tgtEl>
                                          <p:spTgt spid="18435"/>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Scale>
                                      <p:cBhvr>
                                        <p:cTn id="28" dur="1000" decel="50000" fill="hold">
                                          <p:stCondLst>
                                            <p:cond delay="0"/>
                                          </p:stCondLst>
                                        </p:cTn>
                                        <p:tgtEl>
                                          <p:spTgt spid="4">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4">
                                            <p:txEl>
                                              <p:pRg st="2" end="2"/>
                                            </p:txEl>
                                          </p:spTgt>
                                        </p:tgtEl>
                                        <p:attrNameLst>
                                          <p:attrName>ppt_x</p:attrName>
                                          <p:attrName>ppt_y</p:attrName>
                                        </p:attrNameLst>
                                      </p:cBhvr>
                                    </p:animMotion>
                                    <p:animEffect transition="in" filter="fade">
                                      <p:cBhvr>
                                        <p:cTn id="30" dur="10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Scale>
                                      <p:cBhvr>
                                        <p:cTn id="35" dur="1000" decel="50000" fill="hold">
                                          <p:stCondLst>
                                            <p:cond delay="0"/>
                                          </p:stCondLst>
                                        </p:cTn>
                                        <p:tgtEl>
                                          <p:spTgt spid="4">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4">
                                            <p:txEl>
                                              <p:pRg st="3" end="3"/>
                                            </p:txEl>
                                          </p:spTgt>
                                        </p:tgtEl>
                                        <p:attrNameLst>
                                          <p:attrName>ppt_x</p:attrName>
                                          <p:attrName>ppt_y</p:attrName>
                                        </p:attrNameLst>
                                      </p:cBhvr>
                                    </p:animMotion>
                                    <p:animEffect transition="in" filter="fade">
                                      <p:cBhvr>
                                        <p:cTn id="37" dur="10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Scale>
                                      <p:cBhvr>
                                        <p:cTn id="42" dur="1000" decel="50000" fill="hold">
                                          <p:stCondLst>
                                            <p:cond delay="0"/>
                                          </p:stCondLst>
                                        </p:cTn>
                                        <p:tgtEl>
                                          <p:spTgt spid="4">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4">
                                            <p:txEl>
                                              <p:pRg st="4" end="4"/>
                                            </p:txEl>
                                          </p:spTgt>
                                        </p:tgtEl>
                                        <p:attrNameLst>
                                          <p:attrName>ppt_x</p:attrName>
                                          <p:attrName>ppt_y</p:attrName>
                                        </p:attrNameLst>
                                      </p:cBhvr>
                                    </p:animMotion>
                                    <p:animEffect transition="in" filter="fade">
                                      <p:cBhvr>
                                        <p:cTn id="44" dur="1000"/>
                                        <p:tgtEl>
                                          <p:spTgt spid="4">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Scale>
                                      <p:cBhvr>
                                        <p:cTn id="49" dur="1000" decel="50000" fill="hold">
                                          <p:stCondLst>
                                            <p:cond delay="0"/>
                                          </p:stCondLst>
                                        </p:cTn>
                                        <p:tgtEl>
                                          <p:spTgt spid="4">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4">
                                            <p:txEl>
                                              <p:pRg st="5" end="5"/>
                                            </p:txEl>
                                          </p:spTgt>
                                        </p:tgtEl>
                                        <p:attrNameLst>
                                          <p:attrName>ppt_x</p:attrName>
                                          <p:attrName>ppt_y</p:attrName>
                                        </p:attrNameLst>
                                      </p:cBhvr>
                                    </p:animMotion>
                                    <p:animEffect transition="in" filter="fade">
                                      <p:cBhvr>
                                        <p:cTn id="51"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algn="ctr" eaLnBrk="1" fontAlgn="auto" hangingPunct="1">
              <a:spcAft>
                <a:spcPts val="0"/>
              </a:spcAft>
              <a:defRPr/>
            </a:pPr>
            <a:r>
              <a:rPr lang="en-US" dirty="0" smtClean="0">
                <a:solidFill>
                  <a:schemeClr val="tx2">
                    <a:tint val="100000"/>
                    <a:shade val="90000"/>
                    <a:satMod val="250000"/>
                    <a:alpha val="100000"/>
                  </a:schemeClr>
                </a:solidFill>
              </a:rPr>
              <a:t>Longitude</a:t>
            </a:r>
            <a:endParaRPr lang="en-US" dirty="0">
              <a:solidFill>
                <a:schemeClr val="tx2">
                  <a:tint val="100000"/>
                  <a:shade val="90000"/>
                  <a:satMod val="250000"/>
                  <a:alpha val="100000"/>
                </a:schemeClr>
              </a:solidFill>
            </a:endParaRPr>
          </a:p>
        </p:txBody>
      </p:sp>
      <p:sp>
        <p:nvSpPr>
          <p:cNvPr id="19458" name="Content Placeholder 2"/>
          <p:cNvSpPr>
            <a:spLocks noGrp="1"/>
          </p:cNvSpPr>
          <p:nvPr>
            <p:ph sz="half" idx="1"/>
          </p:nvPr>
        </p:nvSpPr>
        <p:spPr>
          <a:xfrm>
            <a:off x="457200" y="1646238"/>
            <a:ext cx="4038600" cy="4525962"/>
          </a:xfrm>
        </p:spPr>
        <p:txBody>
          <a:bodyPr/>
          <a:lstStyle/>
          <a:p>
            <a:pPr eaLnBrk="1" hangingPunct="1"/>
            <a:r>
              <a:rPr lang="en-US" dirty="0" smtClean="0"/>
              <a:t>Lines of longitude are also called </a:t>
            </a:r>
            <a:r>
              <a:rPr lang="en-US" b="1" dirty="0" smtClean="0"/>
              <a:t>meridians</a:t>
            </a:r>
            <a:r>
              <a:rPr lang="en-US" dirty="0" smtClean="0"/>
              <a:t>.</a:t>
            </a:r>
          </a:p>
          <a:p>
            <a:pPr eaLnBrk="1" hangingPunct="1"/>
            <a:r>
              <a:rPr lang="en-US" dirty="0" smtClean="0"/>
              <a:t>They circle the earth from Pole to Pole.</a:t>
            </a:r>
          </a:p>
          <a:p>
            <a:pPr eaLnBrk="1" hangingPunct="1"/>
            <a:r>
              <a:rPr lang="en-US" dirty="0" smtClean="0"/>
              <a:t>They measure east and west of the starting line, at </a:t>
            </a:r>
            <a:r>
              <a:rPr lang="en-US" b="1" dirty="0" smtClean="0"/>
              <a:t>0</a:t>
            </a:r>
            <a:r>
              <a:rPr lang="en-US" dirty="0" smtClean="0"/>
              <a:t>° longitude or the </a:t>
            </a:r>
            <a:r>
              <a:rPr lang="en-US" b="1" dirty="0" smtClean="0"/>
              <a:t>Prime Meridian</a:t>
            </a:r>
            <a:r>
              <a:rPr lang="en-US" dirty="0" smtClean="0"/>
              <a:t>.</a:t>
            </a:r>
          </a:p>
          <a:p>
            <a:pPr eaLnBrk="1" hangingPunct="1"/>
            <a:endParaRPr lang="en-US" dirty="0" smtClean="0"/>
          </a:p>
        </p:txBody>
      </p:sp>
      <p:pic>
        <p:nvPicPr>
          <p:cNvPr id="19459" name="Picture 2"/>
          <p:cNvPicPr>
            <a:picLocks noGrp="1" noChangeAspect="1" noChangeArrowheads="1"/>
          </p:cNvPicPr>
          <p:nvPr>
            <p:ph sz="half" idx="2"/>
          </p:nvPr>
        </p:nvPicPr>
        <p:blipFill>
          <a:blip r:embed="rId2" cstate="print"/>
          <a:srcRect/>
          <a:stretch>
            <a:fillRect/>
          </a:stretch>
        </p:blipFill>
        <p:spPr>
          <a:xfrm>
            <a:off x="4648200" y="1793875"/>
            <a:ext cx="4038600" cy="4230688"/>
          </a:xfrm>
        </p:spPr>
      </p:pic>
      <p:sp>
        <p:nvSpPr>
          <p:cNvPr id="6" name="Rectangle 5"/>
          <p:cNvSpPr/>
          <p:nvPr/>
        </p:nvSpPr>
        <p:spPr>
          <a:xfrm>
            <a:off x="8153400" y="1981200"/>
            <a:ext cx="533400" cy="547688"/>
          </a:xfrm>
          <a:prstGeom prst="rect">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9461" name="TextBox 6"/>
          <p:cNvSpPr txBox="1">
            <a:spLocks noChangeArrowheads="1"/>
          </p:cNvSpPr>
          <p:nvPr/>
        </p:nvSpPr>
        <p:spPr bwMode="auto">
          <a:xfrm>
            <a:off x="7696200" y="6096000"/>
            <a:ext cx="990600" cy="246063"/>
          </a:xfrm>
          <a:prstGeom prst="rect">
            <a:avLst/>
          </a:prstGeom>
          <a:noFill/>
          <a:ln w="9525">
            <a:noFill/>
            <a:miter lim="800000"/>
            <a:headEnd/>
            <a:tailEnd/>
          </a:ln>
        </p:spPr>
        <p:txBody>
          <a:bodyPr>
            <a:spAutoFit/>
          </a:bodyPr>
          <a:lstStyle/>
          <a:p>
            <a:r>
              <a:rPr lang="en-US" sz="1000"/>
              <a:t>Maps101.com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 calcmode="lin" valueType="num">
                                      <p:cBhvr>
                                        <p:cTn id="7" dur="1000" fill="hold"/>
                                        <p:tgtEl>
                                          <p:spTgt spid="19458">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19458">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19458">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19458">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1945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9458">
                                            <p:txEl>
                                              <p:pRg st="1" end="1"/>
                                            </p:txEl>
                                          </p:spTgt>
                                        </p:tgtEl>
                                        <p:attrNameLst>
                                          <p:attrName>style.visibility</p:attrName>
                                        </p:attrNameLst>
                                      </p:cBhvr>
                                      <p:to>
                                        <p:strVal val="visible"/>
                                      </p:to>
                                    </p:set>
                                    <p:anim calcmode="lin" valueType="num">
                                      <p:cBhvr>
                                        <p:cTn id="16" dur="1000" fill="hold"/>
                                        <p:tgtEl>
                                          <p:spTgt spid="19458">
                                            <p:txEl>
                                              <p:pRg st="1" end="1"/>
                                            </p:txEl>
                                          </p:spTgt>
                                        </p:tgtEl>
                                        <p:attrNameLst>
                                          <p:attrName>ppt_w</p:attrName>
                                        </p:attrNameLst>
                                      </p:cBhvr>
                                      <p:tavLst>
                                        <p:tav tm="0">
                                          <p:val>
                                            <p:strVal val="#ppt_w*0.05"/>
                                          </p:val>
                                        </p:tav>
                                        <p:tav tm="100000">
                                          <p:val>
                                            <p:strVal val="#ppt_w"/>
                                          </p:val>
                                        </p:tav>
                                      </p:tavLst>
                                    </p:anim>
                                    <p:anim calcmode="lin" valueType="num">
                                      <p:cBhvr>
                                        <p:cTn id="17" dur="1000" fill="hold"/>
                                        <p:tgtEl>
                                          <p:spTgt spid="19458">
                                            <p:txEl>
                                              <p:pRg st="1" end="1"/>
                                            </p:txEl>
                                          </p:spTgt>
                                        </p:tgtEl>
                                        <p:attrNameLst>
                                          <p:attrName>ppt_h</p:attrName>
                                        </p:attrNameLst>
                                      </p:cBhvr>
                                      <p:tavLst>
                                        <p:tav tm="0">
                                          <p:val>
                                            <p:strVal val="#ppt_h"/>
                                          </p:val>
                                        </p:tav>
                                        <p:tav tm="100000">
                                          <p:val>
                                            <p:strVal val="#ppt_h"/>
                                          </p:val>
                                        </p:tav>
                                      </p:tavLst>
                                    </p:anim>
                                    <p:anim calcmode="lin" valueType="num">
                                      <p:cBhvr>
                                        <p:cTn id="18" dur="1000" fill="hold"/>
                                        <p:tgtEl>
                                          <p:spTgt spid="19458">
                                            <p:txEl>
                                              <p:pRg st="1" end="1"/>
                                            </p:txEl>
                                          </p:spTgt>
                                        </p:tgtEl>
                                        <p:attrNameLst>
                                          <p:attrName>ppt_x</p:attrName>
                                        </p:attrNameLst>
                                      </p:cBhvr>
                                      <p:tavLst>
                                        <p:tav tm="0">
                                          <p:val>
                                            <p:strVal val="#ppt_x-.2"/>
                                          </p:val>
                                        </p:tav>
                                        <p:tav tm="100000">
                                          <p:val>
                                            <p:strVal val="#ppt_x"/>
                                          </p:val>
                                        </p:tav>
                                      </p:tavLst>
                                    </p:anim>
                                    <p:anim calcmode="lin" valueType="num">
                                      <p:cBhvr>
                                        <p:cTn id="19" dur="1000" fill="hold"/>
                                        <p:tgtEl>
                                          <p:spTgt spid="19458">
                                            <p:txEl>
                                              <p:pRg st="1" end="1"/>
                                            </p:txEl>
                                          </p:spTgt>
                                        </p:tgtEl>
                                        <p:attrNameLst>
                                          <p:attrName>ppt_y</p:attrName>
                                        </p:attrNameLst>
                                      </p:cBhvr>
                                      <p:tavLst>
                                        <p:tav tm="0">
                                          <p:val>
                                            <p:strVal val="#ppt_y"/>
                                          </p:val>
                                        </p:tav>
                                        <p:tav tm="100000">
                                          <p:val>
                                            <p:strVal val="#ppt_y"/>
                                          </p:val>
                                        </p:tav>
                                      </p:tavLst>
                                    </p:anim>
                                    <p:animEffect transition="in" filter="fade">
                                      <p:cBhvr>
                                        <p:cTn id="20" dur="1000"/>
                                        <p:tgtEl>
                                          <p:spTgt spid="1945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19459"/>
                                        </p:tgtEl>
                                        <p:attrNameLst>
                                          <p:attrName>style.visibility</p:attrName>
                                        </p:attrNameLst>
                                      </p:cBhvr>
                                      <p:to>
                                        <p:strVal val="visible"/>
                                      </p:to>
                                    </p:set>
                                    <p:anim calcmode="lin" valueType="num">
                                      <p:cBhvr>
                                        <p:cTn id="25" dur="1000" fill="hold"/>
                                        <p:tgtEl>
                                          <p:spTgt spid="19459"/>
                                        </p:tgtEl>
                                        <p:attrNameLst>
                                          <p:attrName>ppt_w</p:attrName>
                                        </p:attrNameLst>
                                      </p:cBhvr>
                                      <p:tavLst>
                                        <p:tav tm="0">
                                          <p:val>
                                            <p:strVal val="#ppt_w*0.05"/>
                                          </p:val>
                                        </p:tav>
                                        <p:tav tm="100000">
                                          <p:val>
                                            <p:strVal val="#ppt_w"/>
                                          </p:val>
                                        </p:tav>
                                      </p:tavLst>
                                    </p:anim>
                                    <p:anim calcmode="lin" valueType="num">
                                      <p:cBhvr>
                                        <p:cTn id="26" dur="1000" fill="hold"/>
                                        <p:tgtEl>
                                          <p:spTgt spid="19459"/>
                                        </p:tgtEl>
                                        <p:attrNameLst>
                                          <p:attrName>ppt_h</p:attrName>
                                        </p:attrNameLst>
                                      </p:cBhvr>
                                      <p:tavLst>
                                        <p:tav tm="0">
                                          <p:val>
                                            <p:strVal val="#ppt_h"/>
                                          </p:val>
                                        </p:tav>
                                        <p:tav tm="100000">
                                          <p:val>
                                            <p:strVal val="#ppt_h"/>
                                          </p:val>
                                        </p:tav>
                                      </p:tavLst>
                                    </p:anim>
                                    <p:anim calcmode="lin" valueType="num">
                                      <p:cBhvr>
                                        <p:cTn id="27" dur="1000" fill="hold"/>
                                        <p:tgtEl>
                                          <p:spTgt spid="19459"/>
                                        </p:tgtEl>
                                        <p:attrNameLst>
                                          <p:attrName>ppt_x</p:attrName>
                                        </p:attrNameLst>
                                      </p:cBhvr>
                                      <p:tavLst>
                                        <p:tav tm="0">
                                          <p:val>
                                            <p:strVal val="#ppt_x-.2"/>
                                          </p:val>
                                        </p:tav>
                                        <p:tav tm="100000">
                                          <p:val>
                                            <p:strVal val="#ppt_x"/>
                                          </p:val>
                                        </p:tav>
                                      </p:tavLst>
                                    </p:anim>
                                    <p:anim calcmode="lin" valueType="num">
                                      <p:cBhvr>
                                        <p:cTn id="28" dur="1000" fill="hold"/>
                                        <p:tgtEl>
                                          <p:spTgt spid="19459"/>
                                        </p:tgtEl>
                                        <p:attrNameLst>
                                          <p:attrName>ppt_y</p:attrName>
                                        </p:attrNameLst>
                                      </p:cBhvr>
                                      <p:tavLst>
                                        <p:tav tm="0">
                                          <p:val>
                                            <p:strVal val="#ppt_y"/>
                                          </p:val>
                                        </p:tav>
                                        <p:tav tm="100000">
                                          <p:val>
                                            <p:strVal val="#ppt_y"/>
                                          </p:val>
                                        </p:tav>
                                      </p:tavLst>
                                    </p:anim>
                                    <p:animEffect transition="in" filter="fade">
                                      <p:cBhvr>
                                        <p:cTn id="29" dur="1000"/>
                                        <p:tgtEl>
                                          <p:spTgt spid="19459"/>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19458">
                                            <p:txEl>
                                              <p:pRg st="2" end="2"/>
                                            </p:txEl>
                                          </p:spTgt>
                                        </p:tgtEl>
                                        <p:attrNameLst>
                                          <p:attrName>style.visibility</p:attrName>
                                        </p:attrNameLst>
                                      </p:cBhvr>
                                      <p:to>
                                        <p:strVal val="visible"/>
                                      </p:to>
                                    </p:set>
                                    <p:anim calcmode="lin" valueType="num">
                                      <p:cBhvr>
                                        <p:cTn id="34" dur="1000" fill="hold"/>
                                        <p:tgtEl>
                                          <p:spTgt spid="19458">
                                            <p:txEl>
                                              <p:pRg st="2" end="2"/>
                                            </p:txEl>
                                          </p:spTgt>
                                        </p:tgtEl>
                                        <p:attrNameLst>
                                          <p:attrName>ppt_w</p:attrName>
                                        </p:attrNameLst>
                                      </p:cBhvr>
                                      <p:tavLst>
                                        <p:tav tm="0">
                                          <p:val>
                                            <p:strVal val="#ppt_w*0.05"/>
                                          </p:val>
                                        </p:tav>
                                        <p:tav tm="100000">
                                          <p:val>
                                            <p:strVal val="#ppt_w"/>
                                          </p:val>
                                        </p:tav>
                                      </p:tavLst>
                                    </p:anim>
                                    <p:anim calcmode="lin" valueType="num">
                                      <p:cBhvr>
                                        <p:cTn id="35" dur="1000" fill="hold"/>
                                        <p:tgtEl>
                                          <p:spTgt spid="19458">
                                            <p:txEl>
                                              <p:pRg st="2" end="2"/>
                                            </p:txEl>
                                          </p:spTgt>
                                        </p:tgtEl>
                                        <p:attrNameLst>
                                          <p:attrName>ppt_h</p:attrName>
                                        </p:attrNameLst>
                                      </p:cBhvr>
                                      <p:tavLst>
                                        <p:tav tm="0">
                                          <p:val>
                                            <p:strVal val="#ppt_h"/>
                                          </p:val>
                                        </p:tav>
                                        <p:tav tm="100000">
                                          <p:val>
                                            <p:strVal val="#ppt_h"/>
                                          </p:val>
                                        </p:tav>
                                      </p:tavLst>
                                    </p:anim>
                                    <p:anim calcmode="lin" valueType="num">
                                      <p:cBhvr>
                                        <p:cTn id="36" dur="1000" fill="hold"/>
                                        <p:tgtEl>
                                          <p:spTgt spid="19458">
                                            <p:txEl>
                                              <p:pRg st="2" end="2"/>
                                            </p:txEl>
                                          </p:spTgt>
                                        </p:tgtEl>
                                        <p:attrNameLst>
                                          <p:attrName>ppt_x</p:attrName>
                                        </p:attrNameLst>
                                      </p:cBhvr>
                                      <p:tavLst>
                                        <p:tav tm="0">
                                          <p:val>
                                            <p:strVal val="#ppt_x-.2"/>
                                          </p:val>
                                        </p:tav>
                                        <p:tav tm="100000">
                                          <p:val>
                                            <p:strVal val="#ppt_x"/>
                                          </p:val>
                                        </p:tav>
                                      </p:tavLst>
                                    </p:anim>
                                    <p:anim calcmode="lin" valueType="num">
                                      <p:cBhvr>
                                        <p:cTn id="37" dur="1000" fill="hold"/>
                                        <p:tgtEl>
                                          <p:spTgt spid="19458">
                                            <p:txEl>
                                              <p:pRg st="2" end="2"/>
                                            </p:txEl>
                                          </p:spTgt>
                                        </p:tgtEl>
                                        <p:attrNameLst>
                                          <p:attrName>ppt_y</p:attrName>
                                        </p:attrNameLst>
                                      </p:cBhvr>
                                      <p:tavLst>
                                        <p:tav tm="0">
                                          <p:val>
                                            <p:strVal val="#ppt_y"/>
                                          </p:val>
                                        </p:tav>
                                        <p:tav tm="100000">
                                          <p:val>
                                            <p:strVal val="#ppt_y"/>
                                          </p:val>
                                        </p:tav>
                                      </p:tavLst>
                                    </p:anim>
                                    <p:animEffect transition="in" filter="fade">
                                      <p:cBhvr>
                                        <p:cTn id="38" dur="1000"/>
                                        <p:tgtEl>
                                          <p:spTgt spid="194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algn="ctr" eaLnBrk="1" fontAlgn="auto" hangingPunct="1">
              <a:spcAft>
                <a:spcPts val="0"/>
              </a:spcAft>
              <a:defRPr/>
            </a:pPr>
            <a:r>
              <a:rPr lang="en-US" dirty="0" smtClean="0">
                <a:solidFill>
                  <a:schemeClr val="tx2">
                    <a:tint val="100000"/>
                    <a:shade val="90000"/>
                    <a:satMod val="250000"/>
                    <a:alpha val="100000"/>
                  </a:schemeClr>
                </a:solidFill>
              </a:rPr>
              <a:t>Absolute Location</a:t>
            </a:r>
            <a:endParaRPr lang="en-US" dirty="0">
              <a:solidFill>
                <a:schemeClr val="tx2">
                  <a:tint val="100000"/>
                  <a:shade val="90000"/>
                  <a:satMod val="250000"/>
                  <a:alpha val="100000"/>
                </a:schemeClr>
              </a:solidFill>
            </a:endParaRPr>
          </a:p>
        </p:txBody>
      </p:sp>
      <p:sp>
        <p:nvSpPr>
          <p:cNvPr id="4" name="Content Placeholder 3"/>
          <p:cNvSpPr>
            <a:spLocks noGrp="1"/>
          </p:cNvSpPr>
          <p:nvPr>
            <p:ph sz="half" idx="2"/>
          </p:nvPr>
        </p:nvSpPr>
        <p:spPr>
          <a:xfrm>
            <a:off x="4648200" y="1646238"/>
            <a:ext cx="4038600" cy="4525962"/>
          </a:xfrm>
        </p:spPr>
        <p:txBody>
          <a:bodyPr>
            <a:normAutofit lnSpcReduction="10000"/>
          </a:bodyPr>
          <a:lstStyle/>
          <a:p>
            <a:pPr eaLnBrk="1" fontAlgn="auto" hangingPunct="1">
              <a:spcBef>
                <a:spcPts val="0"/>
              </a:spcBef>
              <a:spcAft>
                <a:spcPts val="0"/>
              </a:spcAft>
              <a:buFont typeface="Wingdings 2"/>
              <a:buChar char=""/>
              <a:defRPr/>
            </a:pPr>
            <a:r>
              <a:rPr lang="en-US" dirty="0" smtClean="0"/>
              <a:t>Only </a:t>
            </a:r>
            <a:r>
              <a:rPr lang="en-US" b="1" dirty="0" smtClean="0"/>
              <a:t>one</a:t>
            </a:r>
            <a:r>
              <a:rPr lang="en-US" dirty="0" smtClean="0"/>
              <a:t> place can be found at the point where lines cross one another.</a:t>
            </a:r>
          </a:p>
          <a:p>
            <a:pPr eaLnBrk="1" fontAlgn="auto" hangingPunct="1">
              <a:spcBef>
                <a:spcPts val="0"/>
              </a:spcBef>
              <a:spcAft>
                <a:spcPts val="0"/>
              </a:spcAft>
              <a:buFont typeface="Wingdings 2"/>
              <a:buChar char=""/>
              <a:defRPr/>
            </a:pPr>
            <a:r>
              <a:rPr lang="en-US" dirty="0" smtClean="0"/>
              <a:t>Use </a:t>
            </a:r>
            <a:r>
              <a:rPr lang="en-US" b="1" dirty="0" smtClean="0"/>
              <a:t>degrees</a:t>
            </a:r>
            <a:r>
              <a:rPr lang="en-US" dirty="0" smtClean="0"/>
              <a:t> (°) and </a:t>
            </a:r>
            <a:r>
              <a:rPr lang="en-US" b="1" dirty="0" smtClean="0"/>
              <a:t>minutes</a:t>
            </a:r>
            <a:r>
              <a:rPr lang="en-US" dirty="0" smtClean="0"/>
              <a:t> (’) to give an exact spot where one line of latitude crosses one line of longitude – an </a:t>
            </a:r>
            <a:r>
              <a:rPr lang="en-US" b="1" dirty="0" smtClean="0"/>
              <a:t>absolute location</a:t>
            </a:r>
            <a:r>
              <a:rPr lang="en-US" dirty="0" smtClean="0"/>
              <a:t>.</a:t>
            </a:r>
            <a:endParaRPr lang="en-US" dirty="0"/>
          </a:p>
        </p:txBody>
      </p:sp>
      <p:pic>
        <p:nvPicPr>
          <p:cNvPr id="20483" name="Picture 2" descr="http://www.navfltsm.addr.com/globe.jpg"/>
          <p:cNvPicPr>
            <a:picLocks noGrp="1" noChangeAspect="1" noChangeArrowheads="1"/>
          </p:cNvPicPr>
          <p:nvPr>
            <p:ph sz="half" idx="1"/>
          </p:nvPr>
        </p:nvPicPr>
        <p:blipFill>
          <a:blip r:embed="rId3" cstate="print"/>
          <a:srcRect/>
          <a:stretch>
            <a:fillRect/>
          </a:stretch>
        </p:blipFill>
        <p:spPr>
          <a:xfrm>
            <a:off x="533400" y="1676400"/>
            <a:ext cx="4137025" cy="3992563"/>
          </a:xfrm>
        </p:spPr>
      </p:pic>
      <p:sp>
        <p:nvSpPr>
          <p:cNvPr id="20484" name="TextBox 5"/>
          <p:cNvSpPr txBox="1">
            <a:spLocks noChangeArrowheads="1"/>
          </p:cNvSpPr>
          <p:nvPr/>
        </p:nvSpPr>
        <p:spPr bwMode="auto">
          <a:xfrm>
            <a:off x="990600" y="5715000"/>
            <a:ext cx="3276600" cy="307975"/>
          </a:xfrm>
          <a:prstGeom prst="rect">
            <a:avLst/>
          </a:prstGeom>
          <a:noFill/>
          <a:ln w="9525">
            <a:noFill/>
            <a:miter lim="800000"/>
            <a:headEnd/>
            <a:tailEnd/>
          </a:ln>
        </p:spPr>
        <p:txBody>
          <a:bodyPr>
            <a:spAutoFit/>
          </a:bodyPr>
          <a:lstStyle/>
          <a:p>
            <a:r>
              <a:rPr lang="en-US" sz="1400"/>
              <a:t>http://www.navfltsm.addr.com/globe.jpg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checkerboard(across)">
                                      <p:cBhvr>
                                        <p:cTn id="7" dur="1000"/>
                                        <p:tgtEl>
                                          <p:spTgt spid="20483"/>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2000" fill="hold"/>
                                        <p:tgtEl>
                                          <p:spTgt spid="4">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2000" fill="hold"/>
                                        <p:tgtEl>
                                          <p:spTgt spid="4">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4" dur="20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5" dur="2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8" presetClass="entr" presetSubtype="0" accel="5000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p:cTn id="20" dur="2000" fill="hold"/>
                                        <p:tgtEl>
                                          <p:spTgt spid="4">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1" dur="2000" fill="hold"/>
                                        <p:tgtEl>
                                          <p:spTgt spid="4">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2" dur="20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23"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algn="ctr" eaLnBrk="1" fontAlgn="auto" hangingPunct="1">
              <a:spcAft>
                <a:spcPts val="0"/>
              </a:spcAft>
              <a:defRPr/>
            </a:pPr>
            <a:r>
              <a:rPr lang="en-US" dirty="0" smtClean="0">
                <a:solidFill>
                  <a:schemeClr val="tx2">
                    <a:tint val="100000"/>
                    <a:shade val="90000"/>
                    <a:satMod val="250000"/>
                    <a:alpha val="100000"/>
                  </a:schemeClr>
                </a:solidFill>
              </a:rPr>
              <a:t>Hemispheres</a:t>
            </a:r>
            <a:endParaRPr lang="en-US" dirty="0">
              <a:solidFill>
                <a:schemeClr val="tx2">
                  <a:tint val="100000"/>
                  <a:shade val="90000"/>
                  <a:satMod val="250000"/>
                  <a:alpha val="100000"/>
                </a:schemeClr>
              </a:solidFill>
            </a:endParaRPr>
          </a:p>
        </p:txBody>
      </p:sp>
      <p:sp>
        <p:nvSpPr>
          <p:cNvPr id="22530" name="Content Placeholder 4"/>
          <p:cNvSpPr>
            <a:spLocks noGrp="1"/>
          </p:cNvSpPr>
          <p:nvPr>
            <p:ph idx="1"/>
          </p:nvPr>
        </p:nvSpPr>
        <p:spPr/>
        <p:txBody>
          <a:bodyPr/>
          <a:lstStyle/>
          <a:p>
            <a:pPr eaLnBrk="1" hangingPunct="1"/>
            <a:r>
              <a:rPr lang="en-US" dirty="0" smtClean="0"/>
              <a:t>The equator circles the middle of the Earth.</a:t>
            </a:r>
          </a:p>
          <a:p>
            <a:pPr eaLnBrk="1" hangingPunct="1"/>
            <a:r>
              <a:rPr lang="en-US" dirty="0" smtClean="0"/>
              <a:t>It divides the earth into </a:t>
            </a:r>
            <a:r>
              <a:rPr lang="en-US" b="1" dirty="0" smtClean="0"/>
              <a:t>hemispheres </a:t>
            </a:r>
            <a:r>
              <a:rPr lang="en-US" dirty="0" smtClean="0"/>
              <a:t>or “half-spheres.”</a:t>
            </a:r>
          </a:p>
          <a:p>
            <a:pPr eaLnBrk="1" hangingPunct="1"/>
            <a:r>
              <a:rPr lang="en-US" dirty="0" smtClean="0"/>
              <a:t>North of the equator is the </a:t>
            </a:r>
            <a:r>
              <a:rPr lang="en-US" b="1" dirty="0" smtClean="0"/>
              <a:t>Northern Hemisphere</a:t>
            </a:r>
            <a:r>
              <a:rPr lang="en-US" dirty="0" smtClean="0"/>
              <a:t>.</a:t>
            </a:r>
          </a:p>
          <a:p>
            <a:pPr eaLnBrk="1" hangingPunct="1"/>
            <a:r>
              <a:rPr lang="en-US" dirty="0" smtClean="0"/>
              <a:t>South of the equator is the</a:t>
            </a:r>
            <a:r>
              <a:rPr lang="en-US" b="1" dirty="0" smtClean="0"/>
              <a:t> Southern Hemisphere</a:t>
            </a: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 calcmode="lin" valueType="num">
                                      <p:cBhvr>
                                        <p:cTn id="7" dur="1000" fill="hold"/>
                                        <p:tgtEl>
                                          <p:spTgt spid="2253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253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253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53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2530">
                                            <p:txEl>
                                              <p:pRg st="1" end="1"/>
                                            </p:txEl>
                                          </p:spTgt>
                                        </p:tgtEl>
                                        <p:attrNameLst>
                                          <p:attrName>style.visibility</p:attrName>
                                        </p:attrNameLst>
                                      </p:cBhvr>
                                      <p:to>
                                        <p:strVal val="visible"/>
                                      </p:to>
                                    </p:set>
                                    <p:anim calcmode="lin" valueType="num">
                                      <p:cBhvr>
                                        <p:cTn id="15" dur="1000" fill="hold"/>
                                        <p:tgtEl>
                                          <p:spTgt spid="22530">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2530">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253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2530">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2530">
                                            <p:txEl>
                                              <p:pRg st="2" end="2"/>
                                            </p:txEl>
                                          </p:spTgt>
                                        </p:tgtEl>
                                        <p:attrNameLst>
                                          <p:attrName>style.visibility</p:attrName>
                                        </p:attrNameLst>
                                      </p:cBhvr>
                                      <p:to>
                                        <p:strVal val="visible"/>
                                      </p:to>
                                    </p:set>
                                    <p:anim calcmode="lin" valueType="num">
                                      <p:cBhvr>
                                        <p:cTn id="23" dur="1000" fill="hold"/>
                                        <p:tgtEl>
                                          <p:spTgt spid="22530">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2530">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253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2530">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2530">
                                            <p:txEl>
                                              <p:pRg st="3" end="3"/>
                                            </p:txEl>
                                          </p:spTgt>
                                        </p:tgtEl>
                                        <p:attrNameLst>
                                          <p:attrName>style.visibility</p:attrName>
                                        </p:attrNameLst>
                                      </p:cBhvr>
                                      <p:to>
                                        <p:strVal val="visible"/>
                                      </p:to>
                                    </p:set>
                                    <p:anim calcmode="lin" valueType="num">
                                      <p:cBhvr>
                                        <p:cTn id="31" dur="1000" fill="hold"/>
                                        <p:tgtEl>
                                          <p:spTgt spid="22530">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2530">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2530">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2530">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idx="1"/>
          </p:nvPr>
        </p:nvSpPr>
        <p:spPr/>
        <p:txBody>
          <a:bodyPr/>
          <a:lstStyle/>
          <a:p>
            <a:pPr eaLnBrk="1" hangingPunct="1"/>
            <a:endParaRPr lang="en-US" smtClean="0"/>
          </a:p>
        </p:txBody>
      </p:sp>
      <p:pic>
        <p:nvPicPr>
          <p:cNvPr id="23554" name="Picture 2"/>
          <p:cNvPicPr>
            <a:picLocks noChangeAspect="1" noChangeArrowheads="1"/>
          </p:cNvPicPr>
          <p:nvPr/>
        </p:nvPicPr>
        <p:blipFill>
          <a:blip r:embed="rId2" cstate="print"/>
          <a:srcRect/>
          <a:stretch>
            <a:fillRect/>
          </a:stretch>
        </p:blipFill>
        <p:spPr bwMode="auto">
          <a:xfrm>
            <a:off x="228600" y="381000"/>
            <a:ext cx="8686800" cy="6096000"/>
          </a:xfrm>
          <a:prstGeom prst="rect">
            <a:avLst/>
          </a:prstGeom>
          <a:noFill/>
          <a:ln w="9525">
            <a:noFill/>
            <a:miter lim="800000"/>
            <a:headEnd/>
            <a:tailEnd/>
          </a:ln>
        </p:spPr>
      </p:pic>
      <p:sp>
        <p:nvSpPr>
          <p:cNvPr id="23555" name="TextBox 4"/>
          <p:cNvSpPr txBox="1">
            <a:spLocks noChangeArrowheads="1"/>
          </p:cNvSpPr>
          <p:nvPr/>
        </p:nvSpPr>
        <p:spPr bwMode="auto">
          <a:xfrm>
            <a:off x="7772400" y="6611938"/>
            <a:ext cx="990600" cy="246062"/>
          </a:xfrm>
          <a:prstGeom prst="rect">
            <a:avLst/>
          </a:prstGeom>
          <a:noFill/>
          <a:ln w="9525">
            <a:noFill/>
            <a:miter lim="800000"/>
            <a:headEnd/>
            <a:tailEnd/>
          </a:ln>
        </p:spPr>
        <p:txBody>
          <a:bodyPr>
            <a:spAutoFit/>
          </a:bodyPr>
          <a:lstStyle/>
          <a:p>
            <a:r>
              <a:rPr lang="en-US" sz="1000"/>
              <a:t>Maps101.com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algn="ctr" eaLnBrk="1" fontAlgn="auto" hangingPunct="1">
              <a:spcAft>
                <a:spcPts val="0"/>
              </a:spcAft>
              <a:defRPr/>
            </a:pPr>
            <a:r>
              <a:rPr lang="en-US" dirty="0" smtClean="0">
                <a:solidFill>
                  <a:schemeClr val="tx2">
                    <a:tint val="100000"/>
                    <a:shade val="90000"/>
                    <a:satMod val="250000"/>
                    <a:alpha val="100000"/>
                  </a:schemeClr>
                </a:solidFill>
              </a:rPr>
              <a:t>Hemispheres</a:t>
            </a:r>
            <a:endParaRPr lang="en-US" dirty="0">
              <a:solidFill>
                <a:schemeClr val="tx2">
                  <a:tint val="100000"/>
                  <a:shade val="90000"/>
                  <a:satMod val="250000"/>
                  <a:alpha val="100000"/>
                </a:schemeClr>
              </a:solidFill>
            </a:endParaRPr>
          </a:p>
        </p:txBody>
      </p:sp>
      <p:sp>
        <p:nvSpPr>
          <p:cNvPr id="24578" name="Content Placeholder 2"/>
          <p:cNvSpPr>
            <a:spLocks noGrp="1"/>
          </p:cNvSpPr>
          <p:nvPr>
            <p:ph idx="1"/>
          </p:nvPr>
        </p:nvSpPr>
        <p:spPr/>
        <p:txBody>
          <a:bodyPr/>
          <a:lstStyle/>
          <a:p>
            <a:pPr eaLnBrk="1" hangingPunct="1"/>
            <a:r>
              <a:rPr lang="en-US" dirty="0" smtClean="0"/>
              <a:t>The Prime Meridian runs from north to south.</a:t>
            </a:r>
          </a:p>
          <a:p>
            <a:pPr eaLnBrk="1" hangingPunct="1"/>
            <a:r>
              <a:rPr lang="en-US" dirty="0" smtClean="0"/>
              <a:t>It divides the earth into </a:t>
            </a:r>
            <a:r>
              <a:rPr lang="en-US" b="1" dirty="0" smtClean="0"/>
              <a:t>half spheres</a:t>
            </a:r>
            <a:r>
              <a:rPr lang="en-US" dirty="0" smtClean="0"/>
              <a:t> in the other direction.</a:t>
            </a:r>
          </a:p>
          <a:p>
            <a:pPr eaLnBrk="1" hangingPunct="1"/>
            <a:r>
              <a:rPr lang="en-US" dirty="0" smtClean="0"/>
              <a:t>East of the Prime Meridian for 180 degrees is the </a:t>
            </a:r>
            <a:r>
              <a:rPr lang="en-US" b="1" dirty="0" smtClean="0"/>
              <a:t>Eastern Hemisphere</a:t>
            </a:r>
            <a:r>
              <a:rPr lang="en-US" dirty="0" smtClean="0"/>
              <a:t>.</a:t>
            </a:r>
          </a:p>
          <a:p>
            <a:pPr eaLnBrk="1" hangingPunct="1"/>
            <a:r>
              <a:rPr lang="en-US" dirty="0" smtClean="0"/>
              <a:t>West of the Prime Meridian for 180 degrees is the</a:t>
            </a:r>
            <a:r>
              <a:rPr lang="en-US" b="1" dirty="0" smtClean="0"/>
              <a:t> Western Hemisphere</a:t>
            </a: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 calcmode="lin" valueType="num">
                                      <p:cBhvr>
                                        <p:cTn id="7" dur="1000" fill="hold"/>
                                        <p:tgtEl>
                                          <p:spTgt spid="2457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457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457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457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4578">
                                            <p:txEl>
                                              <p:pRg st="1" end="1"/>
                                            </p:txEl>
                                          </p:spTgt>
                                        </p:tgtEl>
                                        <p:attrNameLst>
                                          <p:attrName>style.visibility</p:attrName>
                                        </p:attrNameLst>
                                      </p:cBhvr>
                                      <p:to>
                                        <p:strVal val="visible"/>
                                      </p:to>
                                    </p:set>
                                    <p:anim calcmode="lin" valueType="num">
                                      <p:cBhvr>
                                        <p:cTn id="15" dur="1000" fill="hold"/>
                                        <p:tgtEl>
                                          <p:spTgt spid="24578">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4578">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457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457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4578">
                                            <p:txEl>
                                              <p:pRg st="2" end="2"/>
                                            </p:txEl>
                                          </p:spTgt>
                                        </p:tgtEl>
                                        <p:attrNameLst>
                                          <p:attrName>style.visibility</p:attrName>
                                        </p:attrNameLst>
                                      </p:cBhvr>
                                      <p:to>
                                        <p:strVal val="visible"/>
                                      </p:to>
                                    </p:set>
                                    <p:anim calcmode="lin" valueType="num">
                                      <p:cBhvr>
                                        <p:cTn id="23" dur="1000" fill="hold"/>
                                        <p:tgtEl>
                                          <p:spTgt spid="24578">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4578">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457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457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4578">
                                            <p:txEl>
                                              <p:pRg st="3" end="3"/>
                                            </p:txEl>
                                          </p:spTgt>
                                        </p:tgtEl>
                                        <p:attrNameLst>
                                          <p:attrName>style.visibility</p:attrName>
                                        </p:attrNameLst>
                                      </p:cBhvr>
                                      <p:to>
                                        <p:strVal val="visible"/>
                                      </p:to>
                                    </p:set>
                                    <p:anim calcmode="lin" valueType="num">
                                      <p:cBhvr>
                                        <p:cTn id="31" dur="1000" fill="hold"/>
                                        <p:tgtEl>
                                          <p:spTgt spid="24578">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4578">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457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4578">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3"/>
          <p:cNvSpPr txBox="1">
            <a:spLocks noChangeArrowheads="1"/>
          </p:cNvSpPr>
          <p:nvPr/>
        </p:nvSpPr>
        <p:spPr bwMode="auto">
          <a:xfrm>
            <a:off x="7924800" y="6611938"/>
            <a:ext cx="990600" cy="246062"/>
          </a:xfrm>
          <a:prstGeom prst="rect">
            <a:avLst/>
          </a:prstGeom>
          <a:noFill/>
          <a:ln w="9525">
            <a:noFill/>
            <a:miter lim="800000"/>
            <a:headEnd/>
            <a:tailEnd/>
          </a:ln>
        </p:spPr>
        <p:txBody>
          <a:bodyPr>
            <a:spAutoFit/>
          </a:bodyPr>
          <a:lstStyle/>
          <a:p>
            <a:r>
              <a:rPr lang="en-US" sz="1000"/>
              <a:t>Maps101.com</a:t>
            </a:r>
          </a:p>
        </p:txBody>
      </p:sp>
      <p:pic>
        <p:nvPicPr>
          <p:cNvPr id="25602" name="Picture 2"/>
          <p:cNvPicPr>
            <a:picLocks noChangeAspect="1" noChangeArrowheads="1"/>
          </p:cNvPicPr>
          <p:nvPr/>
        </p:nvPicPr>
        <p:blipFill>
          <a:blip r:embed="rId2" cstate="print"/>
          <a:srcRect/>
          <a:stretch>
            <a:fillRect/>
          </a:stretch>
        </p:blipFill>
        <p:spPr bwMode="auto">
          <a:xfrm>
            <a:off x="381000" y="228600"/>
            <a:ext cx="83820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1040</TotalTime>
  <Words>483</Words>
  <Application>Microsoft Office PowerPoint</Application>
  <PresentationFormat>On-screen Show (4:3)</PresentationFormat>
  <Paragraphs>68</Paragraphs>
  <Slides>17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Comic Sans MS</vt:lpstr>
      <vt:lpstr>Rockwell</vt:lpstr>
      <vt:lpstr>Wingdings 2</vt:lpstr>
      <vt:lpstr>Foundry</vt:lpstr>
      <vt:lpstr>Latitude and Longitude  </vt:lpstr>
      <vt:lpstr>Understanding Latitude and Longitude</vt:lpstr>
      <vt:lpstr>Latitude</vt:lpstr>
      <vt:lpstr>Longitude</vt:lpstr>
      <vt:lpstr>Absolute Location</vt:lpstr>
      <vt:lpstr>Hemispheres</vt:lpstr>
      <vt:lpstr>PowerPoint Presentation</vt:lpstr>
      <vt:lpstr>Hemispheres</vt:lpstr>
      <vt:lpstr>PowerPoint Presentation</vt:lpstr>
      <vt:lpstr>Tropic of Capricorn</vt:lpstr>
      <vt:lpstr>Tropic of Cancer</vt:lpstr>
      <vt:lpstr>Artic Circles</vt:lpstr>
      <vt:lpstr>Artic Circle</vt:lpstr>
      <vt:lpstr>Finish this analogy…</vt:lpstr>
      <vt:lpstr>Finish this Analogy</vt:lpstr>
      <vt:lpstr>Acronyms</vt:lpstr>
      <vt:lpstr>Finish this sentence…</vt:lpstr>
    </vt:vector>
  </TitlesOfParts>
  <Company>GCPS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E200103523</dc:creator>
  <cp:lastModifiedBy>homeuser</cp:lastModifiedBy>
  <cp:revision>60</cp:revision>
  <dcterms:created xsi:type="dcterms:W3CDTF">2009-03-02T20:11:15Z</dcterms:created>
  <dcterms:modified xsi:type="dcterms:W3CDTF">2020-02-18T22:50:03Z</dcterms:modified>
</cp:coreProperties>
</file>