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5" r:id="rId2"/>
    <p:sldId id="259" r:id="rId3"/>
    <p:sldId id="260" r:id="rId4"/>
    <p:sldId id="257" r:id="rId5"/>
    <p:sldId id="264" r:id="rId6"/>
    <p:sldId id="258" r:id="rId7"/>
    <p:sldId id="265" r:id="rId8"/>
    <p:sldId id="277" r:id="rId9"/>
    <p:sldId id="269" r:id="rId10"/>
    <p:sldId id="261" r:id="rId11"/>
    <p:sldId id="263" r:id="rId12"/>
    <p:sldId id="262" r:id="rId13"/>
    <p:sldId id="266" r:id="rId14"/>
    <p:sldId id="267" r:id="rId15"/>
    <p:sldId id="268" r:id="rId16"/>
    <p:sldId id="270" r:id="rId17"/>
    <p:sldId id="273" r:id="rId18"/>
    <p:sldId id="274" r:id="rId19"/>
    <p:sldId id="271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49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18CCB-E3AE-44DB-8931-0CD7FD7EF25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7B48DB7-41AA-4AB6-A8D5-973F970CB8F4}">
      <dgm:prSet phldrT="[Text]"/>
      <dgm:spPr/>
      <dgm:t>
        <a:bodyPr/>
        <a:lstStyle/>
        <a:p>
          <a:r>
            <a:rPr lang="en-US" dirty="0" smtClean="0"/>
            <a:t>Physical Maps</a:t>
          </a:r>
          <a:endParaRPr lang="en-US" dirty="0"/>
        </a:p>
      </dgm:t>
    </dgm:pt>
    <dgm:pt modelId="{B12F3C44-C08D-4B29-B53B-48D815CBE0DF}" type="parTrans" cxnId="{198D5324-4AEC-40F9-B3A8-0DAAA9EBBCD8}">
      <dgm:prSet/>
      <dgm:spPr/>
      <dgm:t>
        <a:bodyPr/>
        <a:lstStyle/>
        <a:p>
          <a:endParaRPr lang="en-US"/>
        </a:p>
      </dgm:t>
    </dgm:pt>
    <dgm:pt modelId="{ADE7C0EB-A0E1-49F4-8A8A-4AEFDFD11C39}" type="sibTrans" cxnId="{198D5324-4AEC-40F9-B3A8-0DAAA9EBBCD8}">
      <dgm:prSet/>
      <dgm:spPr/>
      <dgm:t>
        <a:bodyPr/>
        <a:lstStyle/>
        <a:p>
          <a:endParaRPr lang="en-US"/>
        </a:p>
      </dgm:t>
    </dgm:pt>
    <dgm:pt modelId="{2730B25E-3537-4F3B-A2F5-7D931C959BE0}">
      <dgm:prSet phldrT="[Text]"/>
      <dgm:spPr/>
      <dgm:t>
        <a:bodyPr/>
        <a:lstStyle/>
        <a:p>
          <a:r>
            <a:rPr lang="en-US" dirty="0" smtClean="0"/>
            <a:t>Political Maps</a:t>
          </a:r>
          <a:endParaRPr lang="en-US" dirty="0"/>
        </a:p>
      </dgm:t>
    </dgm:pt>
    <dgm:pt modelId="{E4311C22-13FE-4551-A38D-9D7027DCC9C6}" type="parTrans" cxnId="{7444B434-0F6F-4264-A075-19447E700144}">
      <dgm:prSet/>
      <dgm:spPr/>
      <dgm:t>
        <a:bodyPr/>
        <a:lstStyle/>
        <a:p>
          <a:endParaRPr lang="en-US"/>
        </a:p>
      </dgm:t>
    </dgm:pt>
    <dgm:pt modelId="{8819C321-557F-433C-8E2E-61B3709A807D}" type="sibTrans" cxnId="{7444B434-0F6F-4264-A075-19447E700144}">
      <dgm:prSet/>
      <dgm:spPr/>
      <dgm:t>
        <a:bodyPr/>
        <a:lstStyle/>
        <a:p>
          <a:endParaRPr lang="en-US"/>
        </a:p>
      </dgm:t>
    </dgm:pt>
    <dgm:pt modelId="{A0DC971B-4E3F-4E39-BBDB-BF6A426F795C}" type="pres">
      <dgm:prSet presAssocID="{85C18CCB-E3AE-44DB-8931-0CD7FD7EF25F}" presName="compositeShape" presStyleCnt="0">
        <dgm:presLayoutVars>
          <dgm:chMax val="7"/>
          <dgm:dir/>
          <dgm:resizeHandles val="exact"/>
        </dgm:presLayoutVars>
      </dgm:prSet>
      <dgm:spPr/>
    </dgm:pt>
    <dgm:pt modelId="{90F362DE-5AFA-49E5-8D96-68727E786935}" type="pres">
      <dgm:prSet presAssocID="{87B48DB7-41AA-4AB6-A8D5-973F970CB8F4}" presName="circ1" presStyleLbl="vennNode1" presStyleIdx="0" presStyleCnt="2" custLinFactNeighborX="-28604" custLinFactNeighborY="43797"/>
      <dgm:spPr/>
      <dgm:t>
        <a:bodyPr/>
        <a:lstStyle/>
        <a:p>
          <a:endParaRPr lang="en-US"/>
        </a:p>
      </dgm:t>
    </dgm:pt>
    <dgm:pt modelId="{D2EBB734-916B-4980-8CF6-A739E77C67BB}" type="pres">
      <dgm:prSet presAssocID="{87B48DB7-41AA-4AB6-A8D5-973F970CB8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B3C4A-6F83-46D1-9871-FECA0E3F7DF0}" type="pres">
      <dgm:prSet presAssocID="{2730B25E-3537-4F3B-A2F5-7D931C959BE0}" presName="circ2" presStyleLbl="vennNode1" presStyleIdx="1" presStyleCnt="2" custLinFactNeighborX="5884" custLinFactNeighborY="52478"/>
      <dgm:spPr/>
      <dgm:t>
        <a:bodyPr/>
        <a:lstStyle/>
        <a:p>
          <a:endParaRPr lang="en-US"/>
        </a:p>
      </dgm:t>
    </dgm:pt>
    <dgm:pt modelId="{A01462C8-C06D-4375-9F73-A9D913CDC56E}" type="pres">
      <dgm:prSet presAssocID="{2730B25E-3537-4F3B-A2F5-7D931C959B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7E03D-44CD-45C4-A1D9-D303663A51E8}" type="presOf" srcId="{87B48DB7-41AA-4AB6-A8D5-973F970CB8F4}" destId="{D2EBB734-916B-4980-8CF6-A739E77C67BB}" srcOrd="1" destOrd="0" presId="urn:microsoft.com/office/officeart/2005/8/layout/venn1"/>
    <dgm:cxn modelId="{7444B434-0F6F-4264-A075-19447E700144}" srcId="{85C18CCB-E3AE-44DB-8931-0CD7FD7EF25F}" destId="{2730B25E-3537-4F3B-A2F5-7D931C959BE0}" srcOrd="1" destOrd="0" parTransId="{E4311C22-13FE-4551-A38D-9D7027DCC9C6}" sibTransId="{8819C321-557F-433C-8E2E-61B3709A807D}"/>
    <dgm:cxn modelId="{8CF86E6E-1571-4326-A420-5EDF23CEC476}" type="presOf" srcId="{85C18CCB-E3AE-44DB-8931-0CD7FD7EF25F}" destId="{A0DC971B-4E3F-4E39-BBDB-BF6A426F795C}" srcOrd="0" destOrd="0" presId="urn:microsoft.com/office/officeart/2005/8/layout/venn1"/>
    <dgm:cxn modelId="{198D5324-4AEC-40F9-B3A8-0DAAA9EBBCD8}" srcId="{85C18CCB-E3AE-44DB-8931-0CD7FD7EF25F}" destId="{87B48DB7-41AA-4AB6-A8D5-973F970CB8F4}" srcOrd="0" destOrd="0" parTransId="{B12F3C44-C08D-4B29-B53B-48D815CBE0DF}" sibTransId="{ADE7C0EB-A0E1-49F4-8A8A-4AEFDFD11C39}"/>
    <dgm:cxn modelId="{6BF21938-860B-44B7-8F80-CD2D048E7834}" type="presOf" srcId="{87B48DB7-41AA-4AB6-A8D5-973F970CB8F4}" destId="{90F362DE-5AFA-49E5-8D96-68727E786935}" srcOrd="0" destOrd="0" presId="urn:microsoft.com/office/officeart/2005/8/layout/venn1"/>
    <dgm:cxn modelId="{BB8A1185-8FA8-4FC2-8EE8-8C2A0BB7A597}" type="presOf" srcId="{2730B25E-3537-4F3B-A2F5-7D931C959BE0}" destId="{A49B3C4A-6F83-46D1-9871-FECA0E3F7DF0}" srcOrd="0" destOrd="0" presId="urn:microsoft.com/office/officeart/2005/8/layout/venn1"/>
    <dgm:cxn modelId="{4DE84A10-F112-417F-9738-3049C08443AA}" type="presOf" srcId="{2730B25E-3537-4F3B-A2F5-7D931C959BE0}" destId="{A01462C8-C06D-4375-9F73-A9D913CDC56E}" srcOrd="1" destOrd="0" presId="urn:microsoft.com/office/officeart/2005/8/layout/venn1"/>
    <dgm:cxn modelId="{E04CB959-143D-4E21-B260-2385D960390C}" type="presParOf" srcId="{A0DC971B-4E3F-4E39-BBDB-BF6A426F795C}" destId="{90F362DE-5AFA-49E5-8D96-68727E786935}" srcOrd="0" destOrd="0" presId="urn:microsoft.com/office/officeart/2005/8/layout/venn1"/>
    <dgm:cxn modelId="{99B08075-FE31-4402-9A38-DD06AE21A707}" type="presParOf" srcId="{A0DC971B-4E3F-4E39-BBDB-BF6A426F795C}" destId="{D2EBB734-916B-4980-8CF6-A739E77C67BB}" srcOrd="1" destOrd="0" presId="urn:microsoft.com/office/officeart/2005/8/layout/venn1"/>
    <dgm:cxn modelId="{76BBF47E-E183-48BD-B11F-C0854DA2826B}" type="presParOf" srcId="{A0DC971B-4E3F-4E39-BBDB-BF6A426F795C}" destId="{A49B3C4A-6F83-46D1-9871-FECA0E3F7DF0}" srcOrd="2" destOrd="0" presId="urn:microsoft.com/office/officeart/2005/8/layout/venn1"/>
    <dgm:cxn modelId="{353F4223-A7BE-429B-94BB-CA920E72F602}" type="presParOf" srcId="{A0DC971B-4E3F-4E39-BBDB-BF6A426F795C}" destId="{A01462C8-C06D-4375-9F73-A9D913CDC56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362DE-5AFA-49E5-8D96-68727E786935}">
      <dsp:nvSpPr>
        <dsp:cNvPr id="0" name=""/>
        <dsp:cNvSpPr/>
      </dsp:nvSpPr>
      <dsp:spPr>
        <a:xfrm>
          <a:off x="0" y="68072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Physical Maps</a:t>
          </a:r>
          <a:endParaRPr lang="en-US" sz="4200" kern="1200" dirty="0"/>
        </a:p>
      </dsp:txBody>
      <dsp:txXfrm>
        <a:off x="472439" y="1079681"/>
        <a:ext cx="1950720" cy="2585357"/>
      </dsp:txXfrm>
    </dsp:sp>
    <dsp:sp modelId="{A49B3C4A-6F83-46D1-9871-FECA0E3F7DF0}">
      <dsp:nvSpPr>
        <dsp:cNvPr id="0" name=""/>
        <dsp:cNvSpPr/>
      </dsp:nvSpPr>
      <dsp:spPr>
        <a:xfrm>
          <a:off x="2712719" y="68072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Political Maps</a:t>
          </a:r>
          <a:endParaRPr lang="en-US" sz="4200" kern="1200" dirty="0"/>
        </a:p>
      </dsp:txBody>
      <dsp:txXfrm>
        <a:off x="3672840" y="107968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5F1B61-22D3-43D8-85F7-2A0E340D6C4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E2B065-E66A-4008-A7F9-B8CB47E9A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5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76B46C-AC4A-416B-8DD0-763ECF21A416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D4A46F-DD7E-4B4D-80DC-ACD4C214D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Look at the map, use the scale to estimate the distance from Washington, D.C. to Los Angeles.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2D9AA-D8DF-46B8-90B9-E1D46723B5AC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554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By now, you've probably seen a lot of maps and noticed that even maps of the same place don't always look the same. Part of the reason for this is that different </a:t>
            </a:r>
            <a:r>
              <a:rPr lang="en-US" b="1" smtClean="0"/>
              <a:t>cartographers</a:t>
            </a:r>
            <a:r>
              <a:rPr lang="en-US" smtClean="0"/>
              <a:t> (map-makers) use different </a:t>
            </a:r>
            <a:r>
              <a:rPr lang="en-US" b="1" smtClean="0"/>
              <a:t>map projections</a:t>
            </a:r>
            <a:r>
              <a:rPr lang="en-US" smtClean="0"/>
              <a:t>, but another reason for this difference is that maps can be created to represent different features of the same places.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1B2A9-5326-4E18-95E9-8982DCBA0E8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31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example, one map of the Europe might show only its </a:t>
            </a:r>
            <a:r>
              <a:rPr lang="en-US" b="1" smtClean="0"/>
              <a:t>major cities</a:t>
            </a:r>
            <a:r>
              <a:rPr lang="en-US" smtClean="0"/>
              <a:t> and </a:t>
            </a:r>
            <a:r>
              <a:rPr lang="en-US" b="1" smtClean="0"/>
              <a:t>state capitals</a:t>
            </a:r>
            <a:r>
              <a:rPr lang="en-US" smtClean="0"/>
              <a:t>, while another might depict the country's different </a:t>
            </a:r>
            <a:r>
              <a:rPr lang="en-US" b="1" smtClean="0"/>
              <a:t>vegetation zones</a:t>
            </a:r>
            <a:r>
              <a:rPr lang="en-US" smtClean="0"/>
              <a:t>. Yet another map might show Europe’s </a:t>
            </a:r>
            <a:r>
              <a:rPr lang="en-US" b="1" smtClean="0"/>
              <a:t>physical characteristics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6D4299-3CEF-4294-9B24-3CA8A5FB591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186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Political maps also show </a:t>
            </a:r>
            <a:r>
              <a:rPr lang="en-US" b="1" smtClean="0"/>
              <a:t>borders</a:t>
            </a:r>
            <a:r>
              <a:rPr lang="en-US" smtClean="0"/>
              <a:t> or boundaries between countries. These lines are imaginary. If you step from Mexico into the United States, you will not see a line on the ground.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617E5D-7637-4527-ABBB-CE88E0194AD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40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Look at the map on the left, how it is different from a political map?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2D2C6-B3F7-45E2-919F-F989A2586BF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815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example, on the world map below, the coordinates of the city of Cairo (in Africa) are 30</a:t>
            </a:r>
            <a:r>
              <a:rPr lang="en-US" baseline="30000" smtClean="0"/>
              <a:t>◦</a:t>
            </a:r>
            <a:r>
              <a:rPr lang="en-US" smtClean="0"/>
              <a:t>N, 31</a:t>
            </a:r>
            <a:r>
              <a:rPr lang="en-US" baseline="30000" smtClean="0"/>
              <a:t>◦</a:t>
            </a:r>
            <a:r>
              <a:rPr lang="en-US" smtClean="0"/>
              <a:t>E.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DFA1D-64B0-4873-9FC3-373135E8737C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38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EA5235-6DB7-47AA-9F8F-F0E47EA7EB35}" type="datetimeFigureOut">
              <a:rPr lang="en-US"/>
              <a:pPr>
                <a:defRPr/>
              </a:pPr>
              <a:t>2/18/2020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EB6184-5008-4CC9-B6F8-BED7C0058C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25A9-53BD-49C9-9742-5E5F3FA302B0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0028-D594-4182-BEB2-EEADF7A0D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4A4BD2-4739-45F4-A453-D48ADD03FDE5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18BADA-E526-49D5-8335-B45B689D2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35D8-9700-4916-96EA-22B89116745B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97DA-9A40-4517-8D7B-1351B833F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2BF264-31F9-4C39-817C-B7C7029EDC09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C39109-1782-4517-A762-EB22A2F59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48E1-0613-4644-AB9A-7ABD6C092C5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34B9-0881-4822-8E3D-26533019C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62D9-83A1-4463-8DB1-15451705F020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0FA1-355B-40E5-982A-96C7E35D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4FEF-211F-4346-9E82-0A1CA22D70EC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EB64-0029-4B49-9DB4-B0A55FA1A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9844-2DF6-4ED4-B2E8-6EF3F1BCB568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9641-691D-4279-A568-9B7A0DBB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4716-8AE2-4416-A378-DB83F903E1C6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0A54-8A5A-4155-A33D-46E7E9DB9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BDE4A-4822-46F2-8AE7-3F4D6CF4E0E0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69025A-8087-4DE9-9392-C99753A2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E0E380-5C52-4AF6-9DC2-7753026F9723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AD46D06-6D8A-47D8-8C2D-88BCA7670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  <a:latin typeface="Comic Sans MS" pitchFamily="66" charset="0"/>
              </a:rPr>
              <a:t>AGENDA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            Maps and Globes</a:t>
            </a:r>
          </a:p>
          <a:p>
            <a:pPr>
              <a:buNone/>
            </a:pPr>
            <a:endParaRPr lang="en-US" b="1" u="sng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b="1" u="sng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latin typeface="Comic Sans MS" pitchFamily="66" charset="0"/>
              </a:rPr>
              <a:t>Essential Questions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What is a map? What are the elements of a map? What is a map key and a compass rose?</a:t>
            </a:r>
          </a:p>
          <a:p>
            <a:pPr>
              <a:buNone/>
            </a:pPr>
            <a:endParaRPr lang="en-US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  <a:latin typeface="Comic Sans MS" pitchFamily="66" charset="0"/>
              </a:rPr>
              <a:t>TODAY WE WILL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Define vocabulary words. 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Complete graphic organizer while viewing PowerPoint. 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Animated World Spinning Earth Globe Anim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1771650" cy="1771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 and Globes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so many different maps?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6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Different </a:t>
            </a:r>
            <a:r>
              <a:rPr lang="en-US" b="1" dirty="0" smtClean="0"/>
              <a:t>cartographers</a:t>
            </a:r>
            <a:r>
              <a:rPr lang="en-US" dirty="0" smtClean="0"/>
              <a:t> (map-makers) use different </a:t>
            </a:r>
            <a:r>
              <a:rPr lang="en-US" b="1" dirty="0" smtClean="0"/>
              <a:t>map projections</a:t>
            </a:r>
            <a:r>
              <a:rPr lang="en-US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Another reason for this difference is that maps can be created to represent different features of the same places.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so many different maps?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One map of Europe might show only its </a:t>
            </a:r>
            <a:r>
              <a:rPr lang="en-US" sz="2000" b="1" dirty="0" smtClean="0"/>
              <a:t>major cities</a:t>
            </a:r>
            <a:r>
              <a:rPr lang="en-US" sz="2000" dirty="0" smtClean="0"/>
              <a:t> and </a:t>
            </a:r>
            <a:r>
              <a:rPr lang="en-US" sz="2000" b="1" dirty="0" smtClean="0"/>
              <a:t>state capitals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000" dirty="0" smtClean="0"/>
              <a:t>Another might depict the country's different </a:t>
            </a:r>
            <a:r>
              <a:rPr lang="en-US" sz="2000" b="1" dirty="0" smtClean="0"/>
              <a:t>vegetation zones</a:t>
            </a:r>
            <a:r>
              <a:rPr lang="en-US" sz="2000" dirty="0" smtClean="0"/>
              <a:t>. </a:t>
            </a:r>
          </a:p>
          <a:p>
            <a:pPr eaLnBrk="1" hangingPunct="1"/>
            <a:r>
              <a:rPr lang="en-US" sz="2000" dirty="0" smtClean="0"/>
              <a:t>Another map might show Europe’s </a:t>
            </a:r>
            <a:r>
              <a:rPr lang="en-US" sz="2000" b="1" dirty="0" smtClean="0"/>
              <a:t>physical characteristics</a:t>
            </a:r>
            <a:r>
              <a:rPr lang="en-US" sz="2000" dirty="0" smtClean="0"/>
              <a:t>.</a:t>
            </a:r>
          </a:p>
        </p:txBody>
      </p:sp>
      <p:pic>
        <p:nvPicPr>
          <p:cNvPr id="24579" name="Picture 2" descr="Europe: Poli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746500"/>
            <a:ext cx="41211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Europe: Phys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3733800"/>
            <a:ext cx="380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differences do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you see between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these maps?</a:t>
            </a:r>
          </a:p>
          <a:p>
            <a:pPr eaLnBrk="1" hangingPunct="1"/>
            <a:r>
              <a:rPr lang="en-US" dirty="0" smtClean="0"/>
              <a:t>Do you see any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similarities?</a:t>
            </a:r>
          </a:p>
        </p:txBody>
      </p:sp>
      <p:pic>
        <p:nvPicPr>
          <p:cNvPr id="26627" name="Picture 2" descr="Europe: Poli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409284" cy="33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Europe: Phys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57832"/>
            <a:ext cx="4114800" cy="33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Maps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521075" cy="502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Maps that show </a:t>
            </a:r>
            <a:r>
              <a:rPr lang="en-US" sz="3200" b="1" dirty="0" smtClean="0"/>
              <a:t>countries</a:t>
            </a:r>
            <a:r>
              <a:rPr lang="en-US" sz="3200" dirty="0" smtClean="0"/>
              <a:t>, </a:t>
            </a:r>
            <a:r>
              <a:rPr lang="en-US" sz="3200" b="1" dirty="0" smtClean="0"/>
              <a:t>states</a:t>
            </a:r>
            <a:r>
              <a:rPr lang="en-US" sz="3200" dirty="0" smtClean="0"/>
              <a:t>, </a:t>
            </a:r>
            <a:r>
              <a:rPr lang="en-US" sz="3200" b="1" dirty="0" smtClean="0"/>
              <a:t>cities</a:t>
            </a:r>
            <a:r>
              <a:rPr lang="en-US" sz="3200" dirty="0" smtClean="0"/>
              <a:t>, and </a:t>
            </a:r>
            <a:r>
              <a:rPr lang="en-US" sz="3200" b="1" dirty="0" smtClean="0"/>
              <a:t>capitals</a:t>
            </a:r>
            <a:r>
              <a:rPr lang="en-US" sz="3200" dirty="0" smtClean="0"/>
              <a:t> are known as political maps.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 descr="North America: Poli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396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Maps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Physical maps show features of the Earth such as, </a:t>
            </a:r>
            <a:r>
              <a:rPr lang="en-US" b="1" dirty="0" smtClean="0"/>
              <a:t>mountains</a:t>
            </a:r>
            <a:r>
              <a:rPr lang="en-US" dirty="0" smtClean="0"/>
              <a:t>, </a:t>
            </a:r>
            <a:r>
              <a:rPr lang="en-US" b="1" dirty="0" smtClean="0"/>
              <a:t>rivers</a:t>
            </a:r>
            <a:r>
              <a:rPr lang="en-US" dirty="0" smtClean="0"/>
              <a:t>, </a:t>
            </a:r>
            <a:r>
              <a:rPr lang="en-US" b="1" dirty="0" smtClean="0"/>
              <a:t>oceans</a:t>
            </a:r>
            <a:r>
              <a:rPr lang="en-US" dirty="0" smtClean="0"/>
              <a:t>, and </a:t>
            </a:r>
            <a:r>
              <a:rPr lang="en-US" b="1" dirty="0" smtClean="0"/>
              <a:t>forests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What other physical features are located on the map?</a:t>
            </a:r>
          </a:p>
        </p:txBody>
      </p:sp>
      <p:pic>
        <p:nvPicPr>
          <p:cNvPr id="29700" name="Picture 2" descr="North America: Phys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9036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629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types of maps</a:t>
            </a:r>
            <a:br>
              <a:rPr lang="en-US" dirty="0" smtClean="0"/>
            </a:br>
            <a:r>
              <a:rPr lang="en-US" sz="2200" dirty="0" smtClean="0"/>
              <a:t>There are many other types of maps</a:t>
            </a:r>
            <a:endParaRPr lang="en-US" sz="2200" dirty="0"/>
          </a:p>
        </p:txBody>
      </p:sp>
      <p:sp>
        <p:nvSpPr>
          <p:cNvPr id="31746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Historical Maps</a:t>
            </a:r>
          </a:p>
          <a:p>
            <a:pPr eaLnBrk="1" hangingPunct="1"/>
            <a:r>
              <a:rPr lang="en-US" dirty="0" smtClean="0"/>
              <a:t>Road Maps</a:t>
            </a:r>
          </a:p>
          <a:p>
            <a:pPr eaLnBrk="1" hangingPunct="1"/>
            <a:r>
              <a:rPr lang="en-US" dirty="0" smtClean="0"/>
              <a:t>Climate Maps</a:t>
            </a:r>
          </a:p>
          <a:p>
            <a:pPr eaLnBrk="1" hangingPunct="1"/>
            <a:r>
              <a:rPr lang="en-US" dirty="0" smtClean="0"/>
              <a:t>Natural Resource Maps</a:t>
            </a:r>
          </a:p>
          <a:p>
            <a:pPr eaLnBrk="1" hangingPunct="1"/>
            <a:r>
              <a:rPr lang="en-US" dirty="0" smtClean="0"/>
              <a:t>Land Use Maps</a:t>
            </a:r>
          </a:p>
          <a:p>
            <a:pPr eaLnBrk="1" hangingPunct="1"/>
            <a:r>
              <a:rPr lang="en-US" dirty="0" smtClean="0"/>
              <a:t>Population Density Maps</a:t>
            </a:r>
          </a:p>
          <a:p>
            <a:pPr eaLnBrk="1" hangingPunct="1"/>
            <a:r>
              <a:rPr lang="en-US" dirty="0" smtClean="0"/>
              <a:t>Etc…</a:t>
            </a:r>
          </a:p>
        </p:txBody>
      </p:sp>
      <p:pic>
        <p:nvPicPr>
          <p:cNvPr id="31748" name="Picture 2" descr="North America Bi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2473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Native American Cultures, 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THE MISSISSIPPI RIVER: HYDROLOGIC EXTRE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394200"/>
            <a:ext cx="2971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Coordinate system:</a:t>
            </a:r>
            <a:br>
              <a:rPr lang="en-US" dirty="0" smtClean="0"/>
            </a:br>
            <a:r>
              <a:rPr lang="en-US" dirty="0" smtClean="0"/>
              <a:t>Latitude and Longitude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67056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On many maps you see crisscrossing lines with numbers by them. These lines and numbers form a grid system that allows us to describe the </a:t>
            </a:r>
            <a:r>
              <a:rPr lang="en-US" sz="2600" b="1" dirty="0" smtClean="0"/>
              <a:t>absolute</a:t>
            </a:r>
            <a:r>
              <a:rPr lang="en-US" sz="2600" dirty="0" smtClean="0"/>
              <a:t>, or exact, location of any place on Earth.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Coordinate system:</a:t>
            </a:r>
            <a:br>
              <a:rPr lang="en-US" dirty="0" smtClean="0"/>
            </a:br>
            <a:r>
              <a:rPr lang="en-US" dirty="0" smtClean="0"/>
              <a:t>Latitude and Longitude</a:t>
            </a:r>
            <a:endParaRPr lang="en-US" dirty="0"/>
          </a:p>
        </p:txBody>
      </p:sp>
      <p:sp>
        <p:nvSpPr>
          <p:cNvPr id="35842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lines running east to west around the Earth are called lines of </a:t>
            </a:r>
            <a:r>
              <a:rPr lang="en-US" b="1" dirty="0" smtClean="0"/>
              <a:t>latitude</a:t>
            </a:r>
            <a:r>
              <a:rPr lang="en-US" dirty="0" smtClean="0"/>
              <a:t>. They measure degrees north and south of the </a:t>
            </a:r>
            <a:r>
              <a:rPr lang="en-US" b="1" dirty="0" smtClean="0"/>
              <a:t>equator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7925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828800"/>
            <a:ext cx="381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5668002">
            <a:off x="439738" y="4935537"/>
            <a:ext cx="533400" cy="612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2743200" y="5334000"/>
            <a:ext cx="990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Maps101.com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Coordinate system:</a:t>
            </a:r>
            <a:br>
              <a:rPr lang="en-US" dirty="0" smtClean="0"/>
            </a:br>
            <a:r>
              <a:rPr lang="en-US" dirty="0" smtClean="0"/>
              <a:t>Latitude and Longitude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lines running north to south around the Earth are called lines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of </a:t>
            </a:r>
            <a:r>
              <a:rPr lang="en-US" b="1" dirty="0" smtClean="0"/>
              <a:t>longitude</a:t>
            </a:r>
            <a:r>
              <a:rPr lang="en-US" dirty="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They measure degrees east and west of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Prime Meridian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4424363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43800" y="1905000"/>
            <a:ext cx="533400" cy="547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5334000" y="6324600"/>
            <a:ext cx="990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Maps101.com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coordinate system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8466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Together, lines of latitude and longitude form a grid system called the </a:t>
            </a:r>
            <a:r>
              <a:rPr lang="en-US" sz="2400" b="1" dirty="0" smtClean="0"/>
              <a:t>coordinate system</a:t>
            </a:r>
            <a:r>
              <a:rPr lang="en-US" sz="2400" dirty="0" smtClean="0"/>
              <a:t>. </a:t>
            </a:r>
          </a:p>
          <a:p>
            <a:pPr eaLnBrk="1" hangingPunct="1"/>
            <a:r>
              <a:rPr lang="en-US" sz="2400" dirty="0" smtClean="0"/>
              <a:t>When you state the coordinates of a place on the Earth you are giving its </a:t>
            </a:r>
            <a:r>
              <a:rPr lang="en-US" sz="2400" b="1" dirty="0" smtClean="0"/>
              <a:t>absolute</a:t>
            </a:r>
            <a:r>
              <a:rPr lang="en-US" sz="2400" dirty="0" smtClean="0"/>
              <a:t> location.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84538"/>
            <a:ext cx="72850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934200" y="6611938"/>
            <a:ext cx="990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Maps101.com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Globes and maps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learn about the Earth, two tools you can use are </a:t>
            </a:r>
            <a:r>
              <a:rPr lang="en-US" b="1" dirty="0" smtClean="0"/>
              <a:t>globes</a:t>
            </a:r>
            <a:r>
              <a:rPr lang="en-US" dirty="0" smtClean="0"/>
              <a:t> and </a:t>
            </a:r>
            <a:r>
              <a:rPr lang="en-US" b="1" dirty="0" smtClean="0"/>
              <a:t>maps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A globe is a model of the planet Earth as if seeing it from outer space. A globe is round and shows </a:t>
            </a:r>
            <a:r>
              <a:rPr lang="en-US" b="1" dirty="0" smtClean="0"/>
              <a:t>continents</a:t>
            </a:r>
            <a:r>
              <a:rPr lang="en-US" dirty="0" smtClean="0"/>
              <a:t> and </a:t>
            </a:r>
            <a:r>
              <a:rPr lang="en-US" b="1" dirty="0" smtClean="0"/>
              <a:t>oceans</a:t>
            </a:r>
            <a:r>
              <a:rPr lang="en-US" dirty="0" smtClean="0"/>
              <a:t>. There are seven continents on Earth and four oceans.</a:t>
            </a:r>
          </a:p>
          <a:p>
            <a:pPr eaLnBrk="1" hangingPunct="1"/>
            <a:r>
              <a:rPr lang="en-US" dirty="0" smtClean="0"/>
              <a:t>A map is a model of the Earth shown on a flat surface. Maps are useful because you can carry them with you.</a:t>
            </a:r>
          </a:p>
          <a:p>
            <a:pPr eaLnBrk="1" hangingPunct="1"/>
            <a:r>
              <a:rPr lang="en-US" dirty="0" smtClean="0"/>
              <a:t>Let’s look at a map more closely…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Physical and Political Maps (3 pts. per title).  Explain the major comparisons and contrasts, in your own words in 1 paragraph (4 sentences).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83105555"/>
              </p:ext>
            </p:extLst>
          </p:nvPr>
        </p:nvGraphicFramePr>
        <p:xfrm>
          <a:off x="1219200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8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Graphic 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4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42465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dirty="0" smtClean="0"/>
              <a:t>1. Find each of the seven continents on the map: North America, South America, Europe, Asia, Africa, Australia, and Antarctica.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dirty="0" smtClean="0"/>
              <a:t>2. Find each of the oceans on the map: Atlantic Ocean, Pacific Ocean, Indian Ocean, and Arctic Ocean.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dirty="0" smtClean="0"/>
              <a:t>Find and Label </a:t>
            </a:r>
            <a:r>
              <a:rPr lang="en-US" sz="2200" smtClean="0"/>
              <a:t>the Caribbean Sea.</a:t>
            </a:r>
            <a:endParaRPr lang="en-US" sz="2200" dirty="0"/>
          </a:p>
        </p:txBody>
      </p:sp>
      <p:pic>
        <p:nvPicPr>
          <p:cNvPr id="17411" name="Picture 2" descr="Example: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Elements on a map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Every map has five important elements:</a:t>
            </a:r>
          </a:p>
          <a:p>
            <a:pPr lvl="1" eaLnBrk="1" hangingPunct="1"/>
            <a:r>
              <a:rPr lang="en-US" sz="1800" dirty="0" smtClean="0"/>
              <a:t>Title</a:t>
            </a:r>
          </a:p>
          <a:p>
            <a:pPr lvl="1" eaLnBrk="1" hangingPunct="1"/>
            <a:r>
              <a:rPr lang="en-US" sz="1800" dirty="0" smtClean="0"/>
              <a:t>Legend/Key</a:t>
            </a:r>
          </a:p>
          <a:p>
            <a:pPr lvl="1" eaLnBrk="1" hangingPunct="1"/>
            <a:r>
              <a:rPr lang="en-US" sz="1800" dirty="0" smtClean="0"/>
              <a:t>Compass Rose</a:t>
            </a:r>
          </a:p>
          <a:p>
            <a:pPr lvl="1" eaLnBrk="1" hangingPunct="1"/>
            <a:r>
              <a:rPr lang="en-US" sz="1800" dirty="0" smtClean="0"/>
              <a:t>Scale</a:t>
            </a:r>
          </a:p>
          <a:p>
            <a:pPr lvl="1" eaLnBrk="1" hangingPunct="1"/>
            <a:r>
              <a:rPr lang="en-US" sz="1800" dirty="0" smtClean="0"/>
              <a:t>Inset Map</a:t>
            </a:r>
          </a:p>
          <a:p>
            <a:pPr eaLnBrk="1" hangingPunct="1"/>
            <a:r>
              <a:rPr lang="en-US" sz="1800" dirty="0" smtClean="0"/>
              <a:t>Each element has a purpose:</a:t>
            </a:r>
          </a:p>
          <a:p>
            <a:pPr lvl="1" eaLnBrk="1" hangingPunct="1"/>
            <a:r>
              <a:rPr lang="en-US" sz="1800" dirty="0" smtClean="0"/>
              <a:t>The title tells you the purpose of the map.</a:t>
            </a:r>
          </a:p>
          <a:p>
            <a:pPr lvl="1" eaLnBrk="1" hangingPunct="1"/>
            <a:r>
              <a:rPr lang="en-US" sz="1800" dirty="0" smtClean="0"/>
              <a:t>The legend shows you what symbols on the map mean.</a:t>
            </a:r>
          </a:p>
          <a:p>
            <a:pPr lvl="1" eaLnBrk="1" hangingPunct="1"/>
            <a:r>
              <a:rPr lang="en-US" sz="1800" dirty="0" smtClean="0"/>
              <a:t>The compass rose is a directional arrow that shows cardinal and sometimes intermediate directions on a map.</a:t>
            </a:r>
          </a:p>
          <a:p>
            <a:pPr lvl="1" eaLnBrk="1" hangingPunct="1"/>
            <a:r>
              <a:rPr lang="en-US" sz="1800" dirty="0" smtClean="0"/>
              <a:t>The scale is shown in both standard and metric measurements and show distance between objects on the map.</a:t>
            </a:r>
          </a:p>
          <a:p>
            <a:pPr lvl="1" eaLnBrk="1" hangingPunct="1"/>
            <a:r>
              <a:rPr lang="en-US" sz="1800" dirty="0" smtClean="0"/>
              <a:t>The inset map is a smaller map that shows a “larger” area of land around the map.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the Map key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Have you ever seen a star or a dot on a map?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legend</a:t>
            </a:r>
            <a:r>
              <a:rPr lang="en-US" dirty="0" smtClean="0"/>
              <a:t> or </a:t>
            </a:r>
            <a:r>
              <a:rPr lang="en-US" b="1" dirty="0" smtClean="0"/>
              <a:t>map key</a:t>
            </a:r>
            <a:r>
              <a:rPr lang="en-US" dirty="0" smtClean="0"/>
              <a:t> will tell you what those symbols mean.</a:t>
            </a:r>
          </a:p>
          <a:p>
            <a:pPr eaLnBrk="1" hangingPunct="1"/>
            <a:r>
              <a:rPr lang="en-US" dirty="0" smtClean="0"/>
              <a:t>For example, the map key might tell you that a dot stands for a </a:t>
            </a:r>
            <a:r>
              <a:rPr lang="en-US" b="1" dirty="0" smtClean="0"/>
              <a:t>city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The key might also indicate that a black line represents a </a:t>
            </a:r>
            <a:r>
              <a:rPr lang="en-US" b="1" dirty="0" smtClean="0"/>
              <a:t>state border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It might show you how to identify a </a:t>
            </a:r>
            <a:r>
              <a:rPr lang="en-US" b="1" dirty="0" smtClean="0"/>
              <a:t>river </a:t>
            </a:r>
            <a:r>
              <a:rPr lang="en-US" dirty="0" smtClean="0"/>
              <a:t>with a blue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See if you can identify the parts of the map:</a:t>
            </a:r>
            <a:endParaRPr lang="en-US" dirty="0"/>
          </a:p>
        </p:txBody>
      </p:sp>
      <p:pic>
        <p:nvPicPr>
          <p:cNvPr id="1945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10" b="3728"/>
          <a:stretch>
            <a:fillRect/>
          </a:stretch>
        </p:blipFill>
        <p:spPr>
          <a:xfrm>
            <a:off x="304800" y="1524000"/>
            <a:ext cx="76962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Identify the symbols used in the key below: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2741" t="73827" r="58594"/>
          <a:stretch>
            <a:fillRect/>
          </a:stretch>
        </p:blipFill>
        <p:spPr bwMode="auto">
          <a:xfrm>
            <a:off x="2057400" y="24384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10" t="96640" r="3728"/>
          <a:stretch>
            <a:fillRect/>
          </a:stretch>
        </p:blipFill>
        <p:spPr>
          <a:xfrm>
            <a:off x="1752600" y="5410200"/>
            <a:ext cx="5029200" cy="22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compass rose</a:t>
            </a:r>
            <a:r>
              <a:rPr lang="en-US" dirty="0"/>
              <a:t> is a design on a map that shows directions. It shows north, south, east, west, northeast, northwest, southeast, and southwest.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358140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map scale is used to show the relationship of distance shown on the map to real distance on the Earth.</a:t>
            </a:r>
          </a:p>
        </p:txBody>
      </p:sp>
      <p:pic>
        <p:nvPicPr>
          <p:cNvPr id="32771" name="Picture 2" descr="North America: Poli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5200" y="533400"/>
            <a:ext cx="4635500" cy="6126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920</TotalTime>
  <Words>976</Words>
  <Application>Microsoft Office PowerPoint</Application>
  <PresentationFormat>On-screen Show (4:3)</PresentationFormat>
  <Paragraphs>115</Paragraphs>
  <Slides>21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Trebuchet MS</vt:lpstr>
      <vt:lpstr>Wingdings</vt:lpstr>
      <vt:lpstr>Wingdings 2</vt:lpstr>
      <vt:lpstr>Opulent</vt:lpstr>
      <vt:lpstr>Maps and Globes </vt:lpstr>
      <vt:lpstr>Globes and maps</vt:lpstr>
      <vt:lpstr>PowerPoint Presentation</vt:lpstr>
      <vt:lpstr>Elements on a map</vt:lpstr>
      <vt:lpstr>Using the Map key</vt:lpstr>
      <vt:lpstr>See if you can identify the parts of the map:</vt:lpstr>
      <vt:lpstr>Identify the symbols used in the key below:</vt:lpstr>
      <vt:lpstr>Compass Rose</vt:lpstr>
      <vt:lpstr>Scale</vt:lpstr>
      <vt:lpstr>Why so many different maps?</vt:lpstr>
      <vt:lpstr>Why so many different maps?</vt:lpstr>
      <vt:lpstr>PowerPoint Presentation</vt:lpstr>
      <vt:lpstr>Political Maps</vt:lpstr>
      <vt:lpstr>Physical Maps</vt:lpstr>
      <vt:lpstr>Other types of maps There are many other types of maps</vt:lpstr>
      <vt:lpstr>The Coordinate system: Latitude and Longitude</vt:lpstr>
      <vt:lpstr>The Coordinate system: Latitude and Longitude</vt:lpstr>
      <vt:lpstr>The Coordinate system: Latitude and Longitude</vt:lpstr>
      <vt:lpstr>The coordinate system</vt:lpstr>
      <vt:lpstr>Compare and Contrast</vt:lpstr>
      <vt:lpstr>HomeWork 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E200103523</dc:creator>
  <cp:lastModifiedBy>homeuser</cp:lastModifiedBy>
  <cp:revision>44</cp:revision>
  <dcterms:created xsi:type="dcterms:W3CDTF">2009-02-28T22:39:30Z</dcterms:created>
  <dcterms:modified xsi:type="dcterms:W3CDTF">2020-02-18T22:52:42Z</dcterms:modified>
</cp:coreProperties>
</file>